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</p:sldMasterIdLst>
  <p:notesMasterIdLst>
    <p:notesMasterId r:id="rId26"/>
  </p:notesMasterIdLst>
  <p:sldIdLst>
    <p:sldId id="316" r:id="rId3"/>
    <p:sldId id="317" r:id="rId4"/>
    <p:sldId id="302" r:id="rId5"/>
    <p:sldId id="306" r:id="rId6"/>
    <p:sldId id="308" r:id="rId7"/>
    <p:sldId id="309" r:id="rId8"/>
    <p:sldId id="315" r:id="rId9"/>
    <p:sldId id="310" r:id="rId10"/>
    <p:sldId id="313" r:id="rId11"/>
    <p:sldId id="312" r:id="rId12"/>
    <p:sldId id="314" r:id="rId13"/>
    <p:sldId id="299" r:id="rId14"/>
    <p:sldId id="319" r:id="rId15"/>
    <p:sldId id="320" r:id="rId16"/>
    <p:sldId id="323" r:id="rId17"/>
    <p:sldId id="324" r:id="rId18"/>
    <p:sldId id="321" r:id="rId19"/>
    <p:sldId id="322" r:id="rId20"/>
    <p:sldId id="327" r:id="rId21"/>
    <p:sldId id="325" r:id="rId22"/>
    <p:sldId id="326" r:id="rId23"/>
    <p:sldId id="328" r:id="rId24"/>
    <p:sldId id="318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6604A093-EAEA-42FA-A18E-B8B7AF79FD33}">
          <p14:sldIdLst>
            <p14:sldId id="316"/>
            <p14:sldId id="317"/>
            <p14:sldId id="302"/>
            <p14:sldId id="306"/>
            <p14:sldId id="308"/>
            <p14:sldId id="309"/>
            <p14:sldId id="315"/>
            <p14:sldId id="310"/>
            <p14:sldId id="313"/>
            <p14:sldId id="312"/>
            <p14:sldId id="314"/>
            <p14:sldId id="299"/>
            <p14:sldId id="319"/>
            <p14:sldId id="320"/>
            <p14:sldId id="323"/>
            <p14:sldId id="324"/>
            <p14:sldId id="321"/>
            <p14:sldId id="322"/>
            <p14:sldId id="327"/>
            <p14:sldId id="325"/>
            <p14:sldId id="326"/>
            <p14:sldId id="328"/>
            <p14:sldId id="31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34E"/>
    <a:srgbClr val="5B87A2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4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92" y="-4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i="0" dirty="0">
                <a:solidFill>
                  <a:srgbClr val="01334E"/>
                </a:solidFill>
                <a:latin typeface="Source Sans Pro Regular" charset="0"/>
              </a:rPr>
              <a:t>Population Income Distribution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 Income Distribution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Top 20 Percent</c:v>
                </c:pt>
                <c:pt idx="1">
                  <c:v>Second 20 Percent</c:v>
                </c:pt>
                <c:pt idx="2">
                  <c:v>Third 20 Percent</c:v>
                </c:pt>
                <c:pt idx="3">
                  <c:v>Fourth 20 Percent</c:v>
                </c:pt>
                <c:pt idx="4">
                  <c:v>Poorest 20 Percent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0.63800000000000101</c:v>
                </c:pt>
                <c:pt idx="1">
                  <c:v>0.183</c:v>
                </c:pt>
                <c:pt idx="2">
                  <c:v>0.1</c:v>
                </c:pt>
                <c:pt idx="3">
                  <c:v>5.5E-2</c:v>
                </c:pt>
                <c:pt idx="4">
                  <c:v>2.5000000000000001E-2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37408"/>
        <c:axId val="12833536"/>
      </c:barChart>
      <c:catAx>
        <c:axId val="1153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2833536"/>
        <c:crosses val="autoZero"/>
        <c:auto val="1"/>
        <c:lblAlgn val="ctr"/>
        <c:lblOffset val="100"/>
        <c:noMultiLvlLbl val="0"/>
      </c:catAx>
      <c:valAx>
        <c:axId val="128335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1537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Pr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Pro Regular" charset="0"/>
              </a:defRPr>
            </a:lvl1pPr>
          </a:lstStyle>
          <a:p>
            <a:fld id="{72D293DD-28DB-44A6-83BC-B1AB55E016C1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Pr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Pro Regular" charset="0"/>
              </a:defRPr>
            </a:lvl1pPr>
          </a:lstStyle>
          <a:p>
            <a:fld id="{61AEC152-21C4-4860-A576-503A1A4D40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5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5882B-2AD0-4B62-90D9-0C3E1C7724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5882B-2AD0-4B62-90D9-0C3E1C7724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4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5882B-2AD0-4B62-90D9-0C3E1C7724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 Click on the “Picture Place Holder”, then send the picture back to get the black</a:t>
            </a:r>
            <a:r>
              <a:rPr lang="en-US" baseline="0" dirty="0" smtClean="0"/>
              <a:t> creamy effect.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19F3A-34F7-4A41-AFD2-14A0484920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5882B-2AD0-4B62-90D9-0C3E1C7724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39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 Click on the “Picture Place Holder”, then send the picture back to get the black</a:t>
            </a:r>
            <a:r>
              <a:rPr lang="en-US" baseline="0" dirty="0" smtClean="0"/>
              <a:t> creamy effect.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19F3A-34F7-4A41-AFD2-14A0484920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4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11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5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7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l" rtl="0">
              <a:defRPr sz="1867">
                <a:latin typeface="Lato" pitchFamily="34" charset="0"/>
              </a:defRPr>
            </a:lvl1pPr>
          </a:lstStyle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1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A0D434E-9D20-4F14-9475-4FB4E9919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7953A2F-2905-49B2-B124-E1420641E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A2484A-568B-4FDF-B190-7CE8FB98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A3B9317-3BE8-4F2C-976F-09ABF355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A164CEE-1014-4ECD-AE45-4D2649FA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53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2BB7244-A744-4337-9A7B-639E0B85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8B31DE5-726F-42D6-B352-AC0391D68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6195B7D4-409A-4D53-BA30-5AF694C8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4CE18E47-EDAD-46FF-9B1F-60253422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E79A4FEC-B63F-491F-89F4-B3632F32B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8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CBDA8CA-F98A-47FB-B2B9-F0217FE7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B148AFAC-5DBE-4947-AF8C-5D7F3E260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6264F99-1D84-4B29-82A2-961C09E4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0611F48-B841-4C98-9AFE-A0A41FFE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C9DFA14-37E8-4FD9-B025-5DB81073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2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A91ABD-A380-4202-848B-DC525F48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28FA562-27B6-4BF7-8B9D-484E8FB10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98D3437E-C39E-40A5-BDA6-D2549991D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0FDD72E2-DE03-462A-9436-C4C6D2CF1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F545B14-CF6C-4963-BF03-2CCAE6D8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EA4B2658-CA6F-4138-B4D8-E3233BFF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23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C9D3B70-4219-4E25-B8D0-63CCB353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E4EBC8B7-3A58-485A-9389-2AFAD3BEC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196991B6-AD62-43E6-ABA8-7C17CD902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51A0E972-D954-4F83-B3E9-6CE926B8C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8604C41B-1A13-4CAE-A733-000D16B89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995E08D4-1987-45E0-ADFD-72F09D25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D5818ED9-B5EE-4D8E-BEA6-1B7A40AD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29256F76-79CB-4697-B82E-7937F339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79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A122533-92A3-4157-A989-04F0E3CF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C82B1A9A-B2AD-4549-9530-337202BA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0AD49BB-875A-4CE7-8F2D-AF53B3FE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AD600B05-C651-4137-A67D-A926AED6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4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4A53778C-9AA1-487F-B0FD-E3C93073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FB757DE5-5831-448F-95EA-7B62CCCB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D4E546F0-0685-4AAE-90D6-113D3099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3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0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EF193C9-DD9E-4590-828D-C29D4AC9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85139AB-20AA-4286-B557-346F8EF3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AD74816-2988-4FA4-B89A-1D1AA3DA9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61173017-FC5B-4F44-996E-2CD87CCA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507D9AF3-0480-4042-9010-82AAE846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7E3BCB37-82D4-4DFF-878C-9F20DA05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90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1178F8A-7056-4D6F-9148-FE77919C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64E24B12-98C5-49BC-B367-7691EA0AD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E6BC7DB6-D389-49D6-92F9-689B12469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D9D6F077-29A1-42A9-B515-84DD8213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322A13F4-68B8-48B1-8EAE-A47419C9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7812C0AC-52E2-4FA2-A819-45981A86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81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731811D-0A24-48F7-9E53-9B263AFB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94CE099F-4A15-4738-B4EE-138D075F1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EA9674EC-6AD6-4FE2-BF51-0C03F6B4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759F0A8-79C0-49DE-A28D-EAA218351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496915A-4207-491F-84E4-FE4AD681B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32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228F2B6C-1DB3-4870-8276-38CA572EA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1628634D-5978-4D2B-9ECF-3B902CF4C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435B0DB-FF54-43E4-A44F-868B1801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A0718830-A8C4-4CAC-892C-7152C5B3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25252C4-E5B7-4821-B223-5F99B91F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69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l" rtl="0">
              <a:defRPr sz="1867">
                <a:latin typeface="Lato" pitchFamily="34" charset="0"/>
              </a:defRPr>
            </a:lvl1pPr>
          </a:lstStyle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2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517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87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06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02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874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04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1090-8EB8-4E68-B3CA-D0326274F47B}" type="datetimeFigureOut">
              <a:rPr lang="pt-BR" smtClean="0"/>
              <a:t>13/09/2017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0262-61E6-4AA3-A824-9BFFE521BC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47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charset="0"/>
              </a:defRPr>
            </a:lvl1pPr>
          </a:lstStyle>
          <a:p>
            <a:fld id="{94071090-8EB8-4E68-B3CA-D0326274F47B}" type="datetimeFigureOut">
              <a:rPr lang="pt-BR" smtClean="0"/>
              <a:pPr/>
              <a:t>13/09/2017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charset="0"/>
              </a:defRPr>
            </a:lvl1pPr>
          </a:lstStyle>
          <a:p>
            <a:fld id="{B9200262-61E6-4AA3-A824-9BFFE521BC2B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217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Source Sans Pro Regular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Source Sans Pro Regular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Source Sans Pro Regular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Regular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Source Sans Pro Regular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Source Sans Pro Regular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A597DA39-DEB7-48AD-95E1-885467EDF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5DAE274-8018-4245-BD71-27E92CDF2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0D428CA-3398-4D9B-81CC-9A55D4CED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71090-8EB8-4E68-B3CA-D0326274F47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BE27582-14FC-4ECB-B94A-A0E8BB618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12E0B81-89BE-4B5C-BC6B-48D87EAC7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0262-61E6-4AA3-A824-9BFFE521BC2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8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9.jpe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24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4">
            <a:extLst>
              <a:ext uri="{FF2B5EF4-FFF2-40B4-BE49-F238E27FC236}">
                <a16:creationId xmlns="" xmlns:a16="http://schemas.microsoft.com/office/drawing/2014/main" id="{A62FC8DF-BF10-4CC1-95DC-F9FE12A6C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12187" r="1919" b="15268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</p:spPr>
      </p:pic>
      <p:grpSp>
        <p:nvGrpSpPr>
          <p:cNvPr id="8193" name="Group 8"/>
          <p:cNvGrpSpPr>
            <a:grpSpLocks/>
          </p:cNvGrpSpPr>
          <p:nvPr/>
        </p:nvGrpSpPr>
        <p:grpSpPr bwMode="auto">
          <a:xfrm>
            <a:off x="2425851" y="1651484"/>
            <a:ext cx="8222484" cy="3555029"/>
            <a:chOff x="2608" y="0"/>
            <a:chExt cx="6688" cy="4631"/>
          </a:xfrm>
        </p:grpSpPr>
        <p:sp>
          <p:nvSpPr>
            <p:cNvPr id="8195" name="Rectangle 2"/>
            <p:cNvSpPr>
              <a:spLocks/>
            </p:cNvSpPr>
            <p:nvPr/>
          </p:nvSpPr>
          <p:spPr bwMode="auto">
            <a:xfrm>
              <a:off x="2610" y="0"/>
              <a:ext cx="6184" cy="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1pPr>
              <a:lvl2pPr marL="742950" indent="-28575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2pPr>
              <a:lvl3pPr marL="11430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3pPr>
              <a:lvl4pPr marL="16002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4pPr>
              <a:lvl5pPr marL="20574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en-US" altLang="en-US" sz="4000" b="1" dirty="0">
                  <a:solidFill>
                    <a:srgbClr val="01334E"/>
                  </a:solidFill>
                  <a:latin typeface="Open Sans" charset="0"/>
                  <a:ea typeface="Open Sans" charset="0"/>
                  <a:cs typeface="Open Sans" charset="0"/>
                  <a:sym typeface="Open Sans Light" charset="0"/>
                </a:rPr>
                <a:t>The Attractions and Challenges for Overseas Investment in </a:t>
              </a:r>
              <a:r>
                <a:rPr lang="en-US" altLang="en-US" sz="4000" b="1" dirty="0" smtClean="0">
                  <a:solidFill>
                    <a:srgbClr val="01334E"/>
                  </a:solidFill>
                  <a:latin typeface="Open Sans" charset="0"/>
                  <a:ea typeface="Open Sans" charset="0"/>
                  <a:cs typeface="Open Sans" charset="0"/>
                  <a:sym typeface="Open Sans Light" charset="0"/>
                </a:rPr>
                <a:t>Latin </a:t>
              </a:r>
              <a:r>
                <a:rPr lang="en-US" altLang="en-US" sz="4000" b="1" dirty="0">
                  <a:solidFill>
                    <a:srgbClr val="01334E"/>
                  </a:solidFill>
                  <a:latin typeface="Open Sans" charset="0"/>
                  <a:ea typeface="Open Sans" charset="0"/>
                  <a:cs typeface="Open Sans" charset="0"/>
                  <a:sym typeface="Open Sans Light" charset="0"/>
                </a:rPr>
                <a:t>America</a:t>
              </a:r>
            </a:p>
          </p:txBody>
        </p:sp>
        <p:sp>
          <p:nvSpPr>
            <p:cNvPr id="8196" name="Rectangle 3"/>
            <p:cNvSpPr>
              <a:spLocks/>
            </p:cNvSpPr>
            <p:nvPr/>
          </p:nvSpPr>
          <p:spPr bwMode="auto">
            <a:xfrm>
              <a:off x="2608" y="3052"/>
              <a:ext cx="6688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1pPr>
              <a:lvl2pPr marL="742950" indent="-28575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2pPr>
              <a:lvl3pPr marL="11430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3pPr>
              <a:lvl4pPr marL="16002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4pPr>
              <a:lvl5pPr marL="20574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1334E"/>
                  </a:solidFill>
                  <a:latin typeface="Open Sans Light" charset="0"/>
                  <a:ea typeface="ＭＳ Ｐゴシック" charset="-128"/>
                  <a:sym typeface="Open Sans Light" charset="0"/>
                </a:rPr>
                <a:t>By </a:t>
              </a:r>
              <a:r>
                <a:rPr lang="en-US" altLang="en-US" sz="3200" dirty="0">
                  <a:solidFill>
                    <a:srgbClr val="01334E"/>
                  </a:solidFill>
                  <a:latin typeface="Open Sans Bold" charset="0"/>
                  <a:ea typeface="ＭＳ Ｐゴシック" charset="-128"/>
                  <a:sym typeface="Open Sans Bold" charset="0"/>
                </a:rPr>
                <a:t>Jules “Jay” H. </a:t>
              </a:r>
              <a:r>
                <a:rPr lang="en-US" altLang="en-US" sz="3200" dirty="0" smtClean="0">
                  <a:solidFill>
                    <a:srgbClr val="01334E"/>
                  </a:solidFill>
                  <a:latin typeface="Open Sans Bold" charset="0"/>
                  <a:ea typeface="ＭＳ Ｐゴシック" charset="-128"/>
                  <a:sym typeface="Open Sans Bold" charset="0"/>
                </a:rPr>
                <a:t>Marling, IV</a:t>
              </a:r>
              <a:endParaRPr lang="en-US" altLang="en-US" sz="3200" dirty="0">
                <a:solidFill>
                  <a:srgbClr val="01334E"/>
                </a:solidFill>
                <a:latin typeface="Open Sans Bold" charset="0"/>
                <a:ea typeface="ＭＳ Ｐゴシック" charset="-128"/>
                <a:sym typeface="Open Sans Bold" charset="0"/>
              </a:endParaRPr>
            </a:p>
            <a:p>
              <a:pPr eaLnBrk="1" hangingPunct="1"/>
              <a:r>
                <a:rPr lang="en-US" altLang="en-US" sz="2100" b="1" dirty="0">
                  <a:solidFill>
                    <a:srgbClr val="01334E"/>
                  </a:solidFill>
                  <a:latin typeface="Open Sans Light Italic" charset="0"/>
                  <a:ea typeface="ＭＳ Ｐゴシック" charset="-128"/>
                  <a:sym typeface="Open Sans Light Italic" charset="0"/>
                </a:rPr>
                <a:t>MAI, CRE, </a:t>
              </a:r>
              <a:r>
                <a:rPr lang="en-US" altLang="en-US" sz="2100" b="1" dirty="0" smtClean="0">
                  <a:solidFill>
                    <a:srgbClr val="01334E"/>
                  </a:solidFill>
                  <a:latin typeface="Open Sans Light Italic" charset="0"/>
                  <a:ea typeface="ＭＳ Ｐゴシック" charset="-128"/>
                  <a:sym typeface="Open Sans Light Italic" charset="0"/>
                </a:rPr>
                <a:t>FRICS, CEO </a:t>
              </a:r>
              <a:r>
                <a:rPr lang="en-US" altLang="en-US" sz="2100" b="1" dirty="0">
                  <a:solidFill>
                    <a:srgbClr val="01334E"/>
                  </a:solidFill>
                  <a:latin typeface="Open Sans Light Italic" charset="0"/>
                  <a:ea typeface="ＭＳ Ｐゴシック" charset="-128"/>
                  <a:sym typeface="Open Sans Light Italic" charset="0"/>
                </a:rPr>
                <a:t>&amp; Managing Principal</a:t>
              </a:r>
            </a:p>
          </p:txBody>
        </p:sp>
        <p:grpSp>
          <p:nvGrpSpPr>
            <p:cNvPr id="8198" name="Group 7"/>
            <p:cNvGrpSpPr>
              <a:grpSpLocks/>
            </p:cNvGrpSpPr>
            <p:nvPr/>
          </p:nvGrpSpPr>
          <p:grpSpPr bwMode="auto">
            <a:xfrm>
              <a:off x="2615" y="2800"/>
              <a:ext cx="6184" cy="1831"/>
              <a:chOff x="0" y="0"/>
              <a:chExt cx="6183" cy="1831"/>
            </a:xfrm>
          </p:grpSpPr>
          <p:sp>
            <p:nvSpPr>
              <p:cNvPr id="8199" name="Line 5"/>
              <p:cNvSpPr>
                <a:spLocks noChangeShapeType="1"/>
              </p:cNvSpPr>
              <p:nvPr/>
            </p:nvSpPr>
            <p:spPr bwMode="auto">
              <a:xfrm>
                <a:off x="2" y="0"/>
                <a:ext cx="6181" cy="0"/>
              </a:xfrm>
              <a:prstGeom prst="line">
                <a:avLst/>
              </a:prstGeom>
              <a:noFill/>
              <a:ln w="12700">
                <a:solidFill>
                  <a:srgbClr val="80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900"/>
              </a:p>
            </p:txBody>
          </p:sp>
          <p:sp>
            <p:nvSpPr>
              <p:cNvPr id="8200" name="Line 6"/>
              <p:cNvSpPr>
                <a:spLocks noChangeShapeType="1"/>
              </p:cNvSpPr>
              <p:nvPr/>
            </p:nvSpPr>
            <p:spPr bwMode="auto">
              <a:xfrm>
                <a:off x="0" y="1831"/>
                <a:ext cx="6181" cy="0"/>
              </a:xfrm>
              <a:prstGeom prst="line">
                <a:avLst/>
              </a:prstGeom>
              <a:noFill/>
              <a:ln w="12700">
                <a:solidFill>
                  <a:srgbClr val="80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900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505" y="293809"/>
            <a:ext cx="2081769" cy="135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19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827854" y="376833"/>
            <a:ext cx="7265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Disadvantage: 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Political </a:t>
            </a:r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I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nstability, Bureaucracy</a:t>
            </a:r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, 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Corruption </a:t>
            </a:r>
            <a:endParaRPr lang="en-US" sz="2000" b="1" dirty="0">
              <a:solidFill>
                <a:srgbClr val="01334E"/>
              </a:solidFill>
              <a:latin typeface="Source Sans Pro Regular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827854" y="761830"/>
            <a:ext cx="1024234" cy="2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tr-TR" altLang="en-US" sz="1500" dirty="0">
                <a:solidFill>
                  <a:srgbClr val="1A1919"/>
                </a:solidFill>
                <a:latin typeface="Open Sans Light" charset="0"/>
                <a:ea typeface="ＭＳ Ｐゴシック" charset="-128"/>
                <a:sym typeface="Open Sans Light" charset="0"/>
              </a:rPr>
              <a:t>LARES 2017</a:t>
            </a:r>
          </a:p>
        </p:txBody>
      </p:sp>
      <p:pic>
        <p:nvPicPr>
          <p:cNvPr id="12" name="Picture 8" descr="Image result for dilma lula te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92" y="3439416"/>
            <a:ext cx="5014666" cy="2788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Image result for political protest braz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2"/>
          <a:stretch/>
        </p:blipFill>
        <p:spPr bwMode="auto">
          <a:xfrm>
            <a:off x="2891605" y="1187639"/>
            <a:ext cx="5007458" cy="239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4" name="Group 3"/>
          <p:cNvGrpSpPr/>
          <p:nvPr/>
        </p:nvGrpSpPr>
        <p:grpSpPr>
          <a:xfrm>
            <a:off x="701105" y="1648785"/>
            <a:ext cx="10851117" cy="2978512"/>
            <a:chOff x="1981225" y="2868886"/>
            <a:chExt cx="9739996" cy="2794000"/>
          </a:xfrm>
        </p:grpSpPr>
        <p:pic>
          <p:nvPicPr>
            <p:cNvPr id="11" name="Picture Placeholder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8" r="20588"/>
            <a:stretch>
              <a:fillRect/>
            </a:stretch>
          </p:blipFill>
          <p:spPr>
            <a:xfrm>
              <a:off x="1981225" y="2868886"/>
              <a:ext cx="2247900" cy="279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32148" y="3404836"/>
              <a:ext cx="2589073" cy="2258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241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334E">
              <a:alpha val="83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791181" y="762610"/>
            <a:ext cx="10609636" cy="238880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3000" b="0" cap="none" spc="0" baseline="0">
                <a:solidFill>
                  <a:schemeClr val="accent1"/>
                </a:solidFill>
                <a:latin typeface="Source Sans Pro Light" pitchFamily="34" charset="0"/>
                <a:ea typeface="Open Sans Light" pitchFamily="34" charset="0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Source Sans Pro Regular" charset="0"/>
              </a:rPr>
              <a:t>Foreign investors are most concerned with understanding and quantifying the risks.</a:t>
            </a:r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796317" y="4330475"/>
            <a:ext cx="10604500" cy="134846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850">
                <a:solidFill>
                  <a:schemeClr val="accent5"/>
                </a:solidFill>
                <a:latin typeface="Lato" pitchFamily="34" charset="0"/>
              </a:defRPr>
            </a:lvl1pPr>
            <a:lvl2pPr algn="ctr" rtl="0">
              <a:defRPr/>
            </a:lvl2pPr>
            <a:lvl3pPr algn="ctr" rtl="0">
              <a:defRPr/>
            </a:lvl3pPr>
            <a:lvl4pPr algn="ctr" rtl="0">
              <a:defRPr/>
            </a:lvl4pPr>
            <a:lvl5pPr algn="ctr" rtl="0">
              <a:defRPr/>
            </a:lvl5pPr>
          </a:lstStyle>
          <a:p>
            <a:r>
              <a:rPr lang="en-US" sz="2800" b="1" dirty="0">
                <a:solidFill>
                  <a:schemeClr val="bg1"/>
                </a:solidFill>
                <a:latin typeface="Source Sans Pro Regular" charset="0"/>
              </a:rPr>
              <a:t>New emphasis on transparency and market analytics</a:t>
            </a:r>
          </a:p>
          <a:p>
            <a:endParaRPr lang="en-US" sz="2800" b="1" dirty="0">
              <a:solidFill>
                <a:schemeClr val="bg1"/>
              </a:solidFill>
              <a:latin typeface="Source Sans Pro Regular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Source Sans Pro Regular" charset="0"/>
              </a:rPr>
              <a:t>To achieve superior risk-adjusted returns</a:t>
            </a:r>
          </a:p>
        </p:txBody>
      </p:sp>
      <p:pic>
        <p:nvPicPr>
          <p:cNvPr id="12" name="Picture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67" y="3295619"/>
            <a:ext cx="1207664" cy="68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3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756523" y="5050979"/>
            <a:ext cx="410661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 smtClean="0">
                <a:solidFill>
                  <a:srgbClr val="00364A"/>
                </a:solidFill>
                <a:latin typeface="Source Sans Pro" charset="0"/>
                <a:ea typeface="Source Sans Pro" charset="0"/>
                <a:cs typeface="Source Sans Pro" charset="0"/>
              </a:rPr>
              <a:t>SiiLA</a:t>
            </a:r>
            <a:r>
              <a:rPr lang="en-US" sz="1400" b="1" dirty="0" smtClean="0">
                <a:solidFill>
                  <a:srgbClr val="00364A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en-US" sz="1400" b="1" dirty="0">
                <a:solidFill>
                  <a:srgbClr val="00364A"/>
                </a:solidFill>
                <a:latin typeface="Source Sans Pro" charset="0"/>
                <a:ea typeface="Source Sans Pro" charset="0"/>
                <a:cs typeface="Source Sans Pro" charset="0"/>
              </a:rPr>
              <a:t>is the leading data, </a:t>
            </a:r>
            <a:r>
              <a:rPr lang="en-US" sz="1400" b="1" dirty="0" smtClean="0">
                <a:solidFill>
                  <a:srgbClr val="00364A"/>
                </a:solidFill>
                <a:latin typeface="Source Sans Pro" charset="0"/>
                <a:ea typeface="Source Sans Pro" charset="0"/>
                <a:cs typeface="Source Sans Pro" charset="0"/>
              </a:rPr>
              <a:t>analytics </a:t>
            </a:r>
            <a:r>
              <a:rPr lang="en-US" sz="1400" b="1" dirty="0">
                <a:solidFill>
                  <a:srgbClr val="00364A"/>
                </a:solidFill>
                <a:latin typeface="Source Sans Pro" charset="0"/>
                <a:ea typeface="Source Sans Pro" charset="0"/>
                <a:cs typeface="Source Sans Pro" charset="0"/>
              </a:rPr>
              <a:t>and networking platform for commercial real estate in </a:t>
            </a:r>
            <a:r>
              <a:rPr lang="en-US" sz="1400" b="1" dirty="0" smtClean="0">
                <a:solidFill>
                  <a:srgbClr val="00364A"/>
                </a:solidFill>
                <a:latin typeface="Source Sans Pro" charset="0"/>
                <a:ea typeface="Source Sans Pro" charset="0"/>
                <a:cs typeface="Source Sans Pro" charset="0"/>
              </a:rPr>
              <a:t>Brazil.</a:t>
            </a:r>
            <a:endParaRPr lang="en-US" sz="1400" b="1" dirty="0">
              <a:solidFill>
                <a:srgbClr val="00364A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9" name="Shape 736"/>
          <p:cNvSpPr txBox="1">
            <a:spLocks/>
          </p:cNvSpPr>
          <p:nvPr/>
        </p:nvSpPr>
        <p:spPr>
          <a:xfrm>
            <a:off x="7591455" y="2715311"/>
            <a:ext cx="4240405" cy="148178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</p:spPr>
        <p:txBody>
          <a:bodyPr vert="horz" lIns="91440" tIns="45720" rIns="91440" bIns="45720" rtlCol="0" anchor="ctr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32104">
              <a:lnSpc>
                <a:spcPct val="100000"/>
              </a:lnSpc>
              <a:spcBef>
                <a:spcPts val="0"/>
              </a:spcBef>
              <a:buFontTx/>
              <a:buNone/>
              <a:defRPr sz="2184" b="1">
                <a:solidFill>
                  <a:srgbClr val="003450"/>
                </a:solidFill>
                <a:latin typeface="OpenSans-Semibold"/>
                <a:ea typeface="OpenSans-Semibold"/>
                <a:cs typeface="OpenSans-Semibold"/>
                <a:sym typeface="OpenSans-Semibold"/>
              </a:defRPr>
            </a:pPr>
            <a:r>
              <a:rPr lang="en-US" sz="3200" dirty="0">
                <a:solidFill>
                  <a:srgbClr val="00364A"/>
                </a:solidFill>
                <a:effectLst>
                  <a:outerShdw blurRad="63500" sx="102000" sy="102000" algn="ctr" rotWithShape="0">
                    <a:prstClr val="black">
                      <a:alpha val="10000"/>
                    </a:prstClr>
                  </a:outerShdw>
                </a:effectLst>
                <a:latin typeface="Source Sans Pro" charset="0"/>
                <a:ea typeface="Source Sans Pro" charset="0"/>
                <a:cs typeface="Source Sans Pro" charset="0"/>
                <a:sym typeface="OpenSans-Semibold"/>
              </a:rPr>
              <a:t>Accurate, </a:t>
            </a:r>
            <a:endParaRPr lang="en-US" sz="3200" dirty="0" smtClean="0">
              <a:solidFill>
                <a:srgbClr val="00364A"/>
              </a:solidFill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  <a:latin typeface="Source Sans Pro" charset="0"/>
              <a:ea typeface="Source Sans Pro" charset="0"/>
              <a:cs typeface="Source Sans Pro" charset="0"/>
              <a:sym typeface="OpenSans-Semibold"/>
            </a:endParaRP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FontTx/>
              <a:buNone/>
              <a:defRPr sz="2184" b="1">
                <a:solidFill>
                  <a:srgbClr val="003450"/>
                </a:solidFill>
                <a:latin typeface="OpenSans-Semibold"/>
                <a:ea typeface="OpenSans-Semibold"/>
                <a:cs typeface="OpenSans-Semibold"/>
                <a:sym typeface="OpenSans-Semibold"/>
              </a:defRPr>
            </a:pPr>
            <a:r>
              <a:rPr lang="en-US" sz="3200" dirty="0" smtClean="0">
                <a:solidFill>
                  <a:srgbClr val="00364A"/>
                </a:solidFill>
                <a:effectLst>
                  <a:outerShdw blurRad="63500" sx="102000" sy="102000" algn="ctr" rotWithShape="0">
                    <a:prstClr val="black">
                      <a:alpha val="10000"/>
                    </a:prstClr>
                  </a:outerShdw>
                </a:effectLst>
                <a:latin typeface="Source Sans Pro" charset="0"/>
                <a:ea typeface="Source Sans Pro" charset="0"/>
                <a:cs typeface="Source Sans Pro" charset="0"/>
                <a:sym typeface="OpenSans-Semibold"/>
              </a:rPr>
              <a:t>Comprehensive </a:t>
            </a:r>
          </a:p>
          <a:p>
            <a:pPr marL="0" indent="0" defTabSz="832104">
              <a:lnSpc>
                <a:spcPct val="100000"/>
              </a:lnSpc>
              <a:spcBef>
                <a:spcPts val="0"/>
              </a:spcBef>
              <a:buFontTx/>
              <a:buNone/>
              <a:defRPr sz="2184" b="1">
                <a:solidFill>
                  <a:srgbClr val="003450"/>
                </a:solidFill>
                <a:latin typeface="OpenSans-Semibold"/>
                <a:ea typeface="OpenSans-Semibold"/>
                <a:cs typeface="OpenSans-Semibold"/>
                <a:sym typeface="OpenSans-Semibold"/>
              </a:defRPr>
            </a:pPr>
            <a:r>
              <a:rPr lang="en-US" sz="3200" dirty="0" smtClean="0">
                <a:solidFill>
                  <a:srgbClr val="00364A"/>
                </a:solidFill>
                <a:effectLst>
                  <a:outerShdw blurRad="63500" sx="102000" sy="102000" algn="ctr" rotWithShape="0">
                    <a:prstClr val="black">
                      <a:alpha val="10000"/>
                    </a:prstClr>
                  </a:outerShdw>
                </a:effectLst>
                <a:latin typeface="Source Sans Pro" charset="0"/>
                <a:ea typeface="Source Sans Pro" charset="0"/>
                <a:cs typeface="Source Sans Pro" charset="0"/>
                <a:sym typeface="OpenSans-Semibold"/>
              </a:rPr>
              <a:t>Market </a:t>
            </a:r>
            <a:r>
              <a:rPr lang="en-US" sz="3200" dirty="0">
                <a:solidFill>
                  <a:srgbClr val="00364A"/>
                </a:solidFill>
                <a:effectLst>
                  <a:outerShdw blurRad="63500" sx="102000" sy="102000" algn="ctr" rotWithShape="0">
                    <a:prstClr val="black">
                      <a:alpha val="10000"/>
                    </a:prstClr>
                  </a:outerShdw>
                </a:effectLst>
                <a:latin typeface="Source Sans Pro" charset="0"/>
                <a:ea typeface="Source Sans Pro" charset="0"/>
                <a:cs typeface="Source Sans Pro" charset="0"/>
                <a:sym typeface="OpenSans-Semibold"/>
              </a:rPr>
              <a:t>Intelligence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591455" y="2510849"/>
            <a:ext cx="0" cy="1890710"/>
          </a:xfrm>
          <a:prstGeom prst="line">
            <a:avLst/>
          </a:prstGeom>
          <a:ln w="9525">
            <a:solidFill>
              <a:srgbClr val="003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972" t="-237"/>
          <a:stretch/>
        </p:blipFill>
        <p:spPr>
          <a:xfrm>
            <a:off x="-3325091" y="-16390"/>
            <a:ext cx="10417781" cy="6945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239" y="516896"/>
            <a:ext cx="2595181" cy="16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tx2"/>
            </a:gs>
            <a:gs pos="0">
              <a:schemeClr val="bg1">
                <a:lumMod val="8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m relacionada">
            <a:extLst>
              <a:ext uri="{FF2B5EF4-FFF2-40B4-BE49-F238E27FC236}">
                <a16:creationId xmlns="" xmlns:a16="http://schemas.microsoft.com/office/drawing/2014/main" id="{1DD1209C-7437-4191-9EB9-6B58D4702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r="17636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Agrupar 43">
            <a:extLst>
              <a:ext uri="{FF2B5EF4-FFF2-40B4-BE49-F238E27FC236}">
                <a16:creationId xmlns="" xmlns:a16="http://schemas.microsoft.com/office/drawing/2014/main" id="{47DC64F2-5F8E-4F82-88BB-4A61726269F1}"/>
              </a:ext>
            </a:extLst>
          </p:cNvPr>
          <p:cNvGrpSpPr/>
          <p:nvPr/>
        </p:nvGrpSpPr>
        <p:grpSpPr>
          <a:xfrm>
            <a:off x="10763250" y="6229850"/>
            <a:ext cx="1196975" cy="389433"/>
            <a:chOff x="915987" y="-3190876"/>
            <a:chExt cx="7553325" cy="2457451"/>
          </a:xfrm>
        </p:grpSpPr>
        <p:sp>
          <p:nvSpPr>
            <p:cNvPr id="45" name="Retângulo 44">
              <a:extLst>
                <a:ext uri="{FF2B5EF4-FFF2-40B4-BE49-F238E27FC236}">
                  <a16:creationId xmlns="" xmlns:a16="http://schemas.microsoft.com/office/drawing/2014/main" id="{037F7EF9-5B0F-40DD-8EE5-3A5F309A6701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="" xmlns:a16="http://schemas.microsoft.com/office/drawing/2014/main" id="{0830415A-74A6-4B0F-A27D-FE3A9A46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47" name="Retângulo 46">
            <a:extLst>
              <a:ext uri="{FF2B5EF4-FFF2-40B4-BE49-F238E27FC236}">
                <a16:creationId xmlns="" xmlns:a16="http://schemas.microsoft.com/office/drawing/2014/main" id="{8A39B211-56A2-4E69-8311-8964DFD1F197}"/>
              </a:ext>
            </a:extLst>
          </p:cNvPr>
          <p:cNvSpPr/>
          <p:nvPr/>
        </p:nvSpPr>
        <p:spPr>
          <a:xfrm>
            <a:off x="7113181" y="673100"/>
            <a:ext cx="4734262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  </a:t>
            </a:r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SÃO PAULO</a:t>
            </a:r>
          </a:p>
          <a:p>
            <a:pPr algn="ctr"/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                </a:t>
            </a:r>
            <a:r>
              <a:rPr lang="pt-BR" sz="13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 </a:t>
            </a:r>
            <a:r>
              <a:rPr lang="pt-BR" sz="13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</a:t>
            </a:r>
            <a:endParaRPr lang="pt-BR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5" name="Agrupar 54">
            <a:extLst>
              <a:ext uri="{FF2B5EF4-FFF2-40B4-BE49-F238E27FC236}">
                <a16:creationId xmlns="" xmlns:a16="http://schemas.microsoft.com/office/drawing/2014/main" id="{8F476CA7-D992-4AE4-9B08-23637382F0E4}"/>
              </a:ext>
            </a:extLst>
          </p:cNvPr>
          <p:cNvGrpSpPr/>
          <p:nvPr/>
        </p:nvGrpSpPr>
        <p:grpSpPr>
          <a:xfrm>
            <a:off x="7991149" y="1954313"/>
            <a:ext cx="1819730" cy="1677536"/>
            <a:chOff x="7624810" y="2226201"/>
            <a:chExt cx="1819730" cy="1677536"/>
          </a:xfrm>
        </p:grpSpPr>
        <p:pic>
          <p:nvPicPr>
            <p:cNvPr id="3090" name="Picture 18" descr="Imagem relacionada">
              <a:extLst>
                <a:ext uri="{FF2B5EF4-FFF2-40B4-BE49-F238E27FC236}">
                  <a16:creationId xmlns="" xmlns:a16="http://schemas.microsoft.com/office/drawing/2014/main" id="{4784C6CA-B5BC-4058-B585-BEA96D873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244" y="2226201"/>
              <a:ext cx="666475" cy="66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aixaDeTexto 42">
              <a:extLst>
                <a:ext uri="{FF2B5EF4-FFF2-40B4-BE49-F238E27FC236}">
                  <a16:creationId xmlns="" xmlns:a16="http://schemas.microsoft.com/office/drawing/2014/main" id="{2D7FB7D0-3C21-4B71-B36E-E6B7EE820BE6}"/>
                </a:ext>
              </a:extLst>
            </p:cNvPr>
            <p:cNvSpPr txBox="1"/>
            <p:nvPr/>
          </p:nvSpPr>
          <p:spPr>
            <a:xfrm>
              <a:off x="7624810" y="2918852"/>
              <a:ext cx="181973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159</a:t>
              </a:r>
            </a:p>
            <a:p>
              <a:pPr algn="ctr"/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A+ </a:t>
              </a:r>
              <a:r>
                <a:rPr lang="pt-BR" sz="14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and</a:t>
              </a:r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="" xmlns:a16="http://schemas.microsoft.com/office/drawing/2014/main" id="{405F7C19-52CF-4EC6-A1D3-F798837CA15C}"/>
              </a:ext>
            </a:extLst>
          </p:cNvPr>
          <p:cNvGrpSpPr/>
          <p:nvPr/>
        </p:nvGrpSpPr>
        <p:grpSpPr>
          <a:xfrm>
            <a:off x="10504454" y="1990061"/>
            <a:ext cx="1184965" cy="1590230"/>
            <a:chOff x="10173299" y="2257302"/>
            <a:chExt cx="1184965" cy="1590230"/>
          </a:xfrm>
        </p:grpSpPr>
        <p:pic>
          <p:nvPicPr>
            <p:cNvPr id="3082" name="Picture 10" descr="Imagem relacionada">
              <a:extLst>
                <a:ext uri="{FF2B5EF4-FFF2-40B4-BE49-F238E27FC236}">
                  <a16:creationId xmlns="" xmlns:a16="http://schemas.microsoft.com/office/drawing/2014/main" id="{04E79F5F-362D-4016-863D-A203E5A14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0248" y="2257302"/>
              <a:ext cx="574110" cy="57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CaixaDeTexto 63">
              <a:extLst>
                <a:ext uri="{FF2B5EF4-FFF2-40B4-BE49-F238E27FC236}">
                  <a16:creationId xmlns="" xmlns:a16="http://schemas.microsoft.com/office/drawing/2014/main" id="{6A86395E-0271-4A91-86ED-142FD0C1F844}"/>
                </a:ext>
              </a:extLst>
            </p:cNvPr>
            <p:cNvSpPr txBox="1"/>
            <p:nvPr/>
          </p:nvSpPr>
          <p:spPr>
            <a:xfrm>
              <a:off x="10173299" y="2862647"/>
              <a:ext cx="118496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260</a:t>
              </a:r>
            </a:p>
            <a:p>
              <a:pPr algn="ctr"/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="" xmlns:a16="http://schemas.microsoft.com/office/drawing/2014/main" id="{43E10649-4B88-40F1-A8C8-FD07B115BB50}"/>
              </a:ext>
            </a:extLst>
          </p:cNvPr>
          <p:cNvGrpSpPr/>
          <p:nvPr/>
        </p:nvGrpSpPr>
        <p:grpSpPr>
          <a:xfrm>
            <a:off x="8196705" y="3949728"/>
            <a:ext cx="1408619" cy="1816567"/>
            <a:chOff x="7804171" y="4407759"/>
            <a:chExt cx="1408619" cy="1816567"/>
          </a:xfrm>
        </p:grpSpPr>
        <p:pic>
          <p:nvPicPr>
            <p:cNvPr id="3092" name="Picture 20" descr="Resultado de imagem para simbolo mapa">
              <a:extLst>
                <a:ext uri="{FF2B5EF4-FFF2-40B4-BE49-F238E27FC236}">
                  <a16:creationId xmlns="" xmlns:a16="http://schemas.microsoft.com/office/drawing/2014/main" id="{146EEBBD-C48A-4B79-B048-4CFB885CA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7344" y="4407759"/>
              <a:ext cx="678520" cy="67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CaixaDeTexto 64">
              <a:extLst>
                <a:ext uri="{FF2B5EF4-FFF2-40B4-BE49-F238E27FC236}">
                  <a16:creationId xmlns="" xmlns:a16="http://schemas.microsoft.com/office/drawing/2014/main" id="{969A3C59-C524-446F-80BC-62353C07438F}"/>
                </a:ext>
              </a:extLst>
            </p:cNvPr>
            <p:cNvSpPr txBox="1"/>
            <p:nvPr/>
          </p:nvSpPr>
          <p:spPr>
            <a:xfrm>
              <a:off x="7804171" y="5100942"/>
              <a:ext cx="1408619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11</a:t>
              </a:r>
            </a:p>
            <a:p>
              <a:pPr algn="ctr"/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CBD </a:t>
              </a:r>
              <a:r>
                <a:rPr lang="pt-BR" sz="14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Regions</a:t>
              </a:r>
              <a:endParaRPr lang="pt-BR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pt-BR" sz="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="" xmlns:a16="http://schemas.microsoft.com/office/drawing/2014/main" id="{6D2ABCDC-ABFE-49A7-8258-1F1CE97EE7DF}"/>
              </a:ext>
            </a:extLst>
          </p:cNvPr>
          <p:cNvGrpSpPr/>
          <p:nvPr/>
        </p:nvGrpSpPr>
        <p:grpSpPr>
          <a:xfrm>
            <a:off x="10200596" y="4015388"/>
            <a:ext cx="1792682" cy="1613134"/>
            <a:chOff x="9840958" y="4441916"/>
            <a:chExt cx="1792682" cy="1613134"/>
          </a:xfrm>
        </p:grpSpPr>
        <p:pic>
          <p:nvPicPr>
            <p:cNvPr id="3086" name="Picture 14" descr="Resultado de imagem para simbolo mapa">
              <a:extLst>
                <a:ext uri="{FF2B5EF4-FFF2-40B4-BE49-F238E27FC236}">
                  <a16:creationId xmlns="" xmlns:a16="http://schemas.microsoft.com/office/drawing/2014/main" id="{B6FC8993-5D47-41FA-BF2C-CD72B0279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8675" y="4441916"/>
              <a:ext cx="547200" cy="54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CaixaDeTexto 65">
              <a:extLst>
                <a:ext uri="{FF2B5EF4-FFF2-40B4-BE49-F238E27FC236}">
                  <a16:creationId xmlns="" xmlns:a16="http://schemas.microsoft.com/office/drawing/2014/main" id="{AD2E6B24-5264-4365-979F-30E57ACBB562}"/>
                </a:ext>
              </a:extLst>
            </p:cNvPr>
            <p:cNvSpPr txBox="1"/>
            <p:nvPr/>
          </p:nvSpPr>
          <p:spPr>
            <a:xfrm>
              <a:off x="9840958" y="5070165"/>
              <a:ext cx="17926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</a:t>
              </a:r>
            </a:p>
            <a:p>
              <a:pPr algn="ctr"/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Non-CBD</a:t>
              </a:r>
              <a:endParaRPr lang="pt-BR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71" name="Imagem 70">
            <a:extLst>
              <a:ext uri="{FF2B5EF4-FFF2-40B4-BE49-F238E27FC236}">
                <a16:creationId xmlns="" xmlns:a16="http://schemas.microsoft.com/office/drawing/2014/main" id="{2A007E49-9030-45F6-A506-067AC29670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92" r="24085"/>
          <a:stretch/>
        </p:blipFill>
        <p:spPr>
          <a:xfrm>
            <a:off x="2771" y="3288"/>
            <a:ext cx="7435851" cy="6858000"/>
          </a:xfrm>
          <a:prstGeom prst="rect">
            <a:avLst/>
          </a:prstGeom>
        </p:spPr>
      </p:pic>
      <p:sp>
        <p:nvSpPr>
          <p:cNvPr id="56" name="Retângulo 55">
            <a:extLst>
              <a:ext uri="{FF2B5EF4-FFF2-40B4-BE49-F238E27FC236}">
                <a16:creationId xmlns="" xmlns:a16="http://schemas.microsoft.com/office/drawing/2014/main" id="{C8F8762C-89E2-44BB-B1F8-3D77B4D8E930}"/>
              </a:ext>
            </a:extLst>
          </p:cNvPr>
          <p:cNvSpPr/>
          <p:nvPr/>
        </p:nvSpPr>
        <p:spPr>
          <a:xfrm>
            <a:off x="0" y="0"/>
            <a:ext cx="7438622" cy="686457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A4A138D-5EED-42D0-AE15-A43DBCCA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16" y="0"/>
            <a:ext cx="10367367" cy="685800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951F25E8-65DE-4D56-B640-E0CD5A4D5657}"/>
              </a:ext>
            </a:extLst>
          </p:cNvPr>
          <p:cNvGrpSpPr/>
          <p:nvPr/>
        </p:nvGrpSpPr>
        <p:grpSpPr>
          <a:xfrm>
            <a:off x="10763250" y="260850"/>
            <a:ext cx="1196975" cy="389433"/>
            <a:chOff x="915987" y="-3190876"/>
            <a:chExt cx="7553325" cy="2457451"/>
          </a:xfrm>
        </p:grpSpPr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E07945AE-4AD1-4C0A-91C2-8C3D7215D23F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7" name="Imagem 16">
              <a:extLst>
                <a:ext uri="{FF2B5EF4-FFF2-40B4-BE49-F238E27FC236}">
                  <a16:creationId xmlns="" xmlns:a16="http://schemas.microsoft.com/office/drawing/2014/main" id="{855957C2-C023-479D-8B2A-4E0D15163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DAE993DB-11B3-4582-BC1D-8153436CA81F}"/>
              </a:ext>
            </a:extLst>
          </p:cNvPr>
          <p:cNvSpPr/>
          <p:nvPr/>
        </p:nvSpPr>
        <p:spPr>
          <a:xfrm rot="16200000">
            <a:off x="-3199039" y="3187882"/>
            <a:ext cx="6858000" cy="482236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PAULO OFFICE MARKET ANALYSIS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6252FE5-E744-4AE6-8613-296A82D7FCFF}"/>
              </a:ext>
            </a:extLst>
          </p:cNvPr>
          <p:cNvSpPr txBox="1"/>
          <p:nvPr/>
        </p:nvSpPr>
        <p:spPr>
          <a:xfrm>
            <a:off x="9872870" y="6236862"/>
            <a:ext cx="218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A+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</a:p>
          <a:p>
            <a:pPr algn="r"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Paulo Office Market</a:t>
            </a: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defRPr/>
            </a:pPr>
            <a:endParaRPr lang="pt-BR" sz="1200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tx2"/>
            </a:gs>
            <a:gs pos="0">
              <a:schemeClr val="bg1">
                <a:lumMod val="8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m relacionada">
            <a:extLst>
              <a:ext uri="{FF2B5EF4-FFF2-40B4-BE49-F238E27FC236}">
                <a16:creationId xmlns="" xmlns:a16="http://schemas.microsoft.com/office/drawing/2014/main" id="{1DD1209C-7437-4191-9EB9-6B58D4702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r="17636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Agrupar 43">
            <a:extLst>
              <a:ext uri="{FF2B5EF4-FFF2-40B4-BE49-F238E27FC236}">
                <a16:creationId xmlns="" xmlns:a16="http://schemas.microsoft.com/office/drawing/2014/main" id="{47DC64F2-5F8E-4F82-88BB-4A61726269F1}"/>
              </a:ext>
            </a:extLst>
          </p:cNvPr>
          <p:cNvGrpSpPr/>
          <p:nvPr/>
        </p:nvGrpSpPr>
        <p:grpSpPr>
          <a:xfrm>
            <a:off x="10763250" y="6229850"/>
            <a:ext cx="1196975" cy="389433"/>
            <a:chOff x="915987" y="-3190876"/>
            <a:chExt cx="7553325" cy="2457451"/>
          </a:xfrm>
        </p:grpSpPr>
        <p:sp>
          <p:nvSpPr>
            <p:cNvPr id="45" name="Retângulo 44">
              <a:extLst>
                <a:ext uri="{FF2B5EF4-FFF2-40B4-BE49-F238E27FC236}">
                  <a16:creationId xmlns="" xmlns:a16="http://schemas.microsoft.com/office/drawing/2014/main" id="{037F7EF9-5B0F-40DD-8EE5-3A5F309A6701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="" xmlns:a16="http://schemas.microsoft.com/office/drawing/2014/main" id="{0830415A-74A6-4B0F-A27D-FE3A9A46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47" name="Retângulo 46">
            <a:extLst>
              <a:ext uri="{FF2B5EF4-FFF2-40B4-BE49-F238E27FC236}">
                <a16:creationId xmlns="" xmlns:a16="http://schemas.microsoft.com/office/drawing/2014/main" id="{8A39B211-56A2-4E69-8311-8964DFD1F197}"/>
              </a:ext>
            </a:extLst>
          </p:cNvPr>
          <p:cNvSpPr/>
          <p:nvPr/>
        </p:nvSpPr>
        <p:spPr>
          <a:xfrm>
            <a:off x="7113181" y="673100"/>
            <a:ext cx="4734262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1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      </a:t>
            </a:r>
            <a:r>
              <a:rPr lang="pt-BR" sz="3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RIO DE JANEIRO</a:t>
            </a: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           </a:t>
            </a:r>
            <a:r>
              <a:rPr lang="pt-BR" sz="13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 MARKET</a:t>
            </a:r>
            <a:endParaRPr lang="pt-BR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="" xmlns:a16="http://schemas.microsoft.com/office/drawing/2014/main" id="{2EA2C0FB-4C88-4ABF-8E26-6F05C6C928A1}"/>
              </a:ext>
            </a:extLst>
          </p:cNvPr>
          <p:cNvGrpSpPr/>
          <p:nvPr/>
        </p:nvGrpSpPr>
        <p:grpSpPr>
          <a:xfrm>
            <a:off x="8146023" y="1954313"/>
            <a:ext cx="1426229" cy="1621331"/>
            <a:chOff x="7779684" y="2226201"/>
            <a:chExt cx="1426229" cy="1621331"/>
          </a:xfrm>
        </p:grpSpPr>
        <p:pic>
          <p:nvPicPr>
            <p:cNvPr id="35" name="Picture 18" descr="Imagem relacionada">
              <a:extLst>
                <a:ext uri="{FF2B5EF4-FFF2-40B4-BE49-F238E27FC236}">
                  <a16:creationId xmlns="" xmlns:a16="http://schemas.microsoft.com/office/drawing/2014/main" id="{E466D599-6C4F-4ADD-9CEA-4077E952E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244" y="2226201"/>
              <a:ext cx="666475" cy="66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024220BC-1FC3-4099-9269-03ACD844009E}"/>
                </a:ext>
              </a:extLst>
            </p:cNvPr>
            <p:cNvSpPr txBox="1"/>
            <p:nvPr/>
          </p:nvSpPr>
          <p:spPr>
            <a:xfrm>
              <a:off x="7779684" y="2862647"/>
              <a:ext cx="142622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99</a:t>
              </a:r>
            </a:p>
            <a:p>
              <a:pPr algn="ctr"/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A+ </a:t>
              </a:r>
              <a:r>
                <a:rPr lang="pt-BR" sz="14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and</a:t>
              </a:r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="" xmlns:a16="http://schemas.microsoft.com/office/drawing/2014/main" id="{B6770899-8003-4C8E-9707-B2F1723993C2}"/>
              </a:ext>
            </a:extLst>
          </p:cNvPr>
          <p:cNvGrpSpPr/>
          <p:nvPr/>
        </p:nvGrpSpPr>
        <p:grpSpPr>
          <a:xfrm>
            <a:off x="10504454" y="1990061"/>
            <a:ext cx="1184965" cy="1590230"/>
            <a:chOff x="10173299" y="2257302"/>
            <a:chExt cx="1184965" cy="1590230"/>
          </a:xfrm>
        </p:grpSpPr>
        <p:pic>
          <p:nvPicPr>
            <p:cNvPr id="38" name="Picture 10" descr="Imagem relacionada">
              <a:extLst>
                <a:ext uri="{FF2B5EF4-FFF2-40B4-BE49-F238E27FC236}">
                  <a16:creationId xmlns="" xmlns:a16="http://schemas.microsoft.com/office/drawing/2014/main" id="{31952713-4C9D-4E56-94CA-A33C48B9F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0248" y="2257302"/>
              <a:ext cx="574110" cy="57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8FA79998-B57E-4313-8815-187715E8961E}"/>
                </a:ext>
              </a:extLst>
            </p:cNvPr>
            <p:cNvSpPr txBox="1"/>
            <p:nvPr/>
          </p:nvSpPr>
          <p:spPr>
            <a:xfrm>
              <a:off x="10173299" y="2862647"/>
              <a:ext cx="118496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141</a:t>
              </a:r>
            </a:p>
            <a:p>
              <a:pPr algn="ctr"/>
              <a:r>
                <a:rPr lang="pt-BR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="" xmlns:a16="http://schemas.microsoft.com/office/drawing/2014/main" id="{856187EB-32C9-43EA-920D-F78CAF37D64F}"/>
              </a:ext>
            </a:extLst>
          </p:cNvPr>
          <p:cNvGrpSpPr/>
          <p:nvPr/>
        </p:nvGrpSpPr>
        <p:grpSpPr>
          <a:xfrm>
            <a:off x="9125387" y="3992140"/>
            <a:ext cx="1408619" cy="1678068"/>
            <a:chOff x="7804171" y="4407759"/>
            <a:chExt cx="1408619" cy="1678068"/>
          </a:xfrm>
        </p:grpSpPr>
        <p:pic>
          <p:nvPicPr>
            <p:cNvPr id="41" name="Picture 20" descr="Resultado de imagem para simbolo mapa">
              <a:extLst>
                <a:ext uri="{FF2B5EF4-FFF2-40B4-BE49-F238E27FC236}">
                  <a16:creationId xmlns="" xmlns:a16="http://schemas.microsoft.com/office/drawing/2014/main" id="{2FCACFF3-9337-42B2-A84E-6E8AA98A8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7344" y="4407759"/>
              <a:ext cx="678520" cy="67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CaixaDeTexto 41">
              <a:extLst>
                <a:ext uri="{FF2B5EF4-FFF2-40B4-BE49-F238E27FC236}">
                  <a16:creationId xmlns="" xmlns:a16="http://schemas.microsoft.com/office/drawing/2014/main" id="{A62C3E80-9178-4A82-8DE2-3D77D4C7214B}"/>
                </a:ext>
              </a:extLst>
            </p:cNvPr>
            <p:cNvSpPr txBox="1"/>
            <p:nvPr/>
          </p:nvSpPr>
          <p:spPr>
            <a:xfrm>
              <a:off x="7804171" y="5100942"/>
              <a:ext cx="140861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</a:t>
              </a:r>
            </a:p>
            <a:p>
              <a:pPr algn="ctr"/>
              <a:r>
                <a:rPr lang="pt-BR" sz="14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Regions</a:t>
              </a:r>
              <a:endParaRPr lang="pt-BR" sz="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8" name="Imagem 47">
            <a:extLst>
              <a:ext uri="{FF2B5EF4-FFF2-40B4-BE49-F238E27FC236}">
                <a16:creationId xmlns="" xmlns:a16="http://schemas.microsoft.com/office/drawing/2014/main" id="{D0FFCBFF-5F20-45F3-B9C0-BEF9D62B46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52"/>
          <a:stretch/>
        </p:blipFill>
        <p:spPr>
          <a:xfrm>
            <a:off x="-733" y="0"/>
            <a:ext cx="7438622" cy="6858000"/>
          </a:xfrm>
          <a:prstGeom prst="rect">
            <a:avLst/>
          </a:prstGeom>
        </p:spPr>
      </p:pic>
      <p:sp>
        <p:nvSpPr>
          <p:cNvPr id="56" name="Retângulo 55">
            <a:extLst>
              <a:ext uri="{FF2B5EF4-FFF2-40B4-BE49-F238E27FC236}">
                <a16:creationId xmlns="" xmlns:a16="http://schemas.microsoft.com/office/drawing/2014/main" id="{C8F8762C-89E2-44BB-B1F8-3D77B4D8E930}"/>
              </a:ext>
            </a:extLst>
          </p:cNvPr>
          <p:cNvSpPr/>
          <p:nvPr/>
        </p:nvSpPr>
        <p:spPr>
          <a:xfrm>
            <a:off x="-733" y="0"/>
            <a:ext cx="7438622" cy="686457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9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951F25E8-65DE-4D56-B640-E0CD5A4D5657}"/>
              </a:ext>
            </a:extLst>
          </p:cNvPr>
          <p:cNvGrpSpPr/>
          <p:nvPr/>
        </p:nvGrpSpPr>
        <p:grpSpPr>
          <a:xfrm>
            <a:off x="10763250" y="260850"/>
            <a:ext cx="1196975" cy="389433"/>
            <a:chOff x="915987" y="-3190876"/>
            <a:chExt cx="7553325" cy="2457451"/>
          </a:xfrm>
        </p:grpSpPr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E07945AE-4AD1-4C0A-91C2-8C3D7215D23F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7" name="Imagem 16">
              <a:extLst>
                <a:ext uri="{FF2B5EF4-FFF2-40B4-BE49-F238E27FC236}">
                  <a16:creationId xmlns="" xmlns:a16="http://schemas.microsoft.com/office/drawing/2014/main" id="{855957C2-C023-479D-8B2A-4E0D15163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DAE993DB-11B3-4582-BC1D-8153436CA81F}"/>
              </a:ext>
            </a:extLst>
          </p:cNvPr>
          <p:cNvSpPr/>
          <p:nvPr/>
        </p:nvSpPr>
        <p:spPr>
          <a:xfrm rot="16200000">
            <a:off x="-3199039" y="3187882"/>
            <a:ext cx="6858000" cy="482236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RIO DE JANEIRO OFFICE MARKET ANALYSIS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6252FE5-E744-4AE6-8613-296A82D7FCFF}"/>
              </a:ext>
            </a:extLst>
          </p:cNvPr>
          <p:cNvSpPr txBox="1"/>
          <p:nvPr/>
        </p:nvSpPr>
        <p:spPr>
          <a:xfrm>
            <a:off x="9623394" y="6236862"/>
            <a:ext cx="243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A+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</a:p>
          <a:p>
            <a:pPr algn="r"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Rio de Janeiro Office Market</a:t>
            </a: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defRPr/>
            </a:pPr>
            <a:endParaRPr lang="pt-BR" sz="1200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5EE8A1DF-A01D-4A77-8B48-53B7C111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551" y="274939"/>
            <a:ext cx="8366052" cy="30778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1F98A73-18C6-4A2F-96EC-1055F6F00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68" y="3507551"/>
            <a:ext cx="8419227" cy="3288760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="" xmlns:a16="http://schemas.microsoft.com/office/drawing/2014/main" id="{F576AE25-11C6-4041-AF89-E3E2A67CD50D}"/>
              </a:ext>
            </a:extLst>
          </p:cNvPr>
          <p:cNvCxnSpPr>
            <a:cxnSpLocks/>
          </p:cNvCxnSpPr>
          <p:nvPr/>
        </p:nvCxnSpPr>
        <p:spPr>
          <a:xfrm>
            <a:off x="8207343" y="507564"/>
            <a:ext cx="0" cy="609353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="" xmlns:a16="http://schemas.microsoft.com/office/drawing/2014/main" id="{3808EDC5-E029-4C3E-84DA-F79E26D6FD40}"/>
              </a:ext>
            </a:extLst>
          </p:cNvPr>
          <p:cNvCxnSpPr>
            <a:cxnSpLocks/>
          </p:cNvCxnSpPr>
          <p:nvPr/>
        </p:nvCxnSpPr>
        <p:spPr>
          <a:xfrm>
            <a:off x="6660899" y="507342"/>
            <a:ext cx="0" cy="6093755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D647A0FD-F7A5-4A51-BD43-B266B4684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578" y="1271587"/>
            <a:ext cx="1876425" cy="11715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D8F8A537-B83D-4BA5-A653-DD7EF79FF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024" y="4343903"/>
            <a:ext cx="1657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tx2"/>
            </a:gs>
            <a:gs pos="0">
              <a:schemeClr val="bg1">
                <a:lumMod val="8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m relacionada">
            <a:extLst>
              <a:ext uri="{FF2B5EF4-FFF2-40B4-BE49-F238E27FC236}">
                <a16:creationId xmlns="" xmlns:a16="http://schemas.microsoft.com/office/drawing/2014/main" id="{1DD1209C-7437-4191-9EB9-6B58D4702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r="17636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Agrupar 43">
            <a:extLst>
              <a:ext uri="{FF2B5EF4-FFF2-40B4-BE49-F238E27FC236}">
                <a16:creationId xmlns="" xmlns:a16="http://schemas.microsoft.com/office/drawing/2014/main" id="{47DC64F2-5F8E-4F82-88BB-4A61726269F1}"/>
              </a:ext>
            </a:extLst>
          </p:cNvPr>
          <p:cNvGrpSpPr/>
          <p:nvPr/>
        </p:nvGrpSpPr>
        <p:grpSpPr>
          <a:xfrm>
            <a:off x="10763250" y="6229850"/>
            <a:ext cx="1196975" cy="389433"/>
            <a:chOff x="915987" y="-3190876"/>
            <a:chExt cx="7553325" cy="2457451"/>
          </a:xfrm>
        </p:grpSpPr>
        <p:sp>
          <p:nvSpPr>
            <p:cNvPr id="45" name="Retângulo 44">
              <a:extLst>
                <a:ext uri="{FF2B5EF4-FFF2-40B4-BE49-F238E27FC236}">
                  <a16:creationId xmlns="" xmlns:a16="http://schemas.microsoft.com/office/drawing/2014/main" id="{037F7EF9-5B0F-40DD-8EE5-3A5F309A6701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="" xmlns:a16="http://schemas.microsoft.com/office/drawing/2014/main" id="{0830415A-74A6-4B0F-A27D-FE3A9A46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47" name="Retângulo 46">
            <a:extLst>
              <a:ext uri="{FF2B5EF4-FFF2-40B4-BE49-F238E27FC236}">
                <a16:creationId xmlns="" xmlns:a16="http://schemas.microsoft.com/office/drawing/2014/main" id="{8A39B211-56A2-4E69-8311-8964DFD1F197}"/>
              </a:ext>
            </a:extLst>
          </p:cNvPr>
          <p:cNvSpPr/>
          <p:nvPr/>
        </p:nvSpPr>
        <p:spPr>
          <a:xfrm>
            <a:off x="7113181" y="673100"/>
            <a:ext cx="4734262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1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       </a:t>
            </a:r>
            <a:r>
              <a:rPr lang="pt-BR" sz="3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SÃO PAULO</a:t>
            </a: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	      </a:t>
            </a:r>
            <a:r>
              <a:rPr lang="pt-BR" sz="13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INDUSTRIAL MARKET</a:t>
            </a:r>
            <a:endParaRPr lang="pt-BR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="" xmlns:a16="http://schemas.microsoft.com/office/drawing/2014/main" id="{F60DE439-30D7-4415-AC40-493EF33116C6}"/>
              </a:ext>
            </a:extLst>
          </p:cNvPr>
          <p:cNvSpPr txBox="1"/>
          <p:nvPr/>
        </p:nvSpPr>
        <p:spPr>
          <a:xfrm>
            <a:off x="8146023" y="2590759"/>
            <a:ext cx="1426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121</a:t>
            </a:r>
          </a:p>
          <a:p>
            <a:pPr algn="ctr">
              <a:defRPr/>
            </a:pPr>
            <a:r>
              <a:rPr lang="pt-BR" sz="14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Warehouses</a:t>
            </a:r>
          </a:p>
          <a:p>
            <a:pPr algn="ctr">
              <a:defRPr/>
            </a:pPr>
            <a:r>
              <a:rPr lang="pt-BR" sz="14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pt-BR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e 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="" xmlns:a16="http://schemas.microsoft.com/office/drawing/2014/main" id="{88D018AB-6DEA-42E6-828E-20F91782428E}"/>
              </a:ext>
            </a:extLst>
          </p:cNvPr>
          <p:cNvSpPr txBox="1"/>
          <p:nvPr/>
        </p:nvSpPr>
        <p:spPr>
          <a:xfrm>
            <a:off x="10440140" y="2595406"/>
            <a:ext cx="124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59</a:t>
            </a:r>
          </a:p>
          <a:p>
            <a:pPr algn="ctr">
              <a:defRPr/>
            </a:pPr>
            <a:r>
              <a:rPr lang="pt-BR" sz="14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Warehouses </a:t>
            </a:r>
            <a:r>
              <a:rPr lang="pt-BR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="" xmlns:a16="http://schemas.microsoft.com/office/drawing/2014/main" id="{8955CF22-A484-4E1F-849D-AA7E190744F2}"/>
              </a:ext>
            </a:extLst>
          </p:cNvPr>
          <p:cNvGrpSpPr/>
          <p:nvPr/>
        </p:nvGrpSpPr>
        <p:grpSpPr>
          <a:xfrm>
            <a:off x="9238105" y="3949728"/>
            <a:ext cx="1408619" cy="1678068"/>
            <a:chOff x="7804171" y="4407759"/>
            <a:chExt cx="1408619" cy="1678068"/>
          </a:xfrm>
        </p:grpSpPr>
        <p:pic>
          <p:nvPicPr>
            <p:cNvPr id="57" name="Picture 20" descr="Resultado de imagem para simbolo mapa">
              <a:extLst>
                <a:ext uri="{FF2B5EF4-FFF2-40B4-BE49-F238E27FC236}">
                  <a16:creationId xmlns="" xmlns:a16="http://schemas.microsoft.com/office/drawing/2014/main" id="{7FB325DF-8E14-4E50-8D8E-210941365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7344" y="4407759"/>
              <a:ext cx="678520" cy="67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CaixaDeTexto 57">
              <a:extLst>
                <a:ext uri="{FF2B5EF4-FFF2-40B4-BE49-F238E27FC236}">
                  <a16:creationId xmlns="" xmlns:a16="http://schemas.microsoft.com/office/drawing/2014/main" id="{32510C04-56B1-4235-B36F-8EE8AAE59B5E}"/>
                </a:ext>
              </a:extLst>
            </p:cNvPr>
            <p:cNvSpPr txBox="1"/>
            <p:nvPr/>
          </p:nvSpPr>
          <p:spPr>
            <a:xfrm>
              <a:off x="7804171" y="5100942"/>
              <a:ext cx="140861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pt-BR" sz="4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13</a:t>
              </a:r>
            </a:p>
            <a:p>
              <a:pPr algn="ctr">
                <a:defRPr/>
              </a:pPr>
              <a:r>
                <a:rPr lang="pt-BR" sz="1400" dirty="0" smtClean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Regions</a:t>
              </a:r>
              <a:endParaRPr lang="pt-BR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="" xmlns:a16="http://schemas.microsoft.com/office/drawing/2014/main" id="{AF6B1703-41B3-45CD-9D9D-68FC5F9E8F79}"/>
              </a:ext>
            </a:extLst>
          </p:cNvPr>
          <p:cNvGrpSpPr/>
          <p:nvPr/>
        </p:nvGrpSpPr>
        <p:grpSpPr>
          <a:xfrm>
            <a:off x="8210588" y="2096014"/>
            <a:ext cx="1297097" cy="635770"/>
            <a:chOff x="7467752" y="1988363"/>
            <a:chExt cx="2123756" cy="795524"/>
          </a:xfrm>
        </p:grpSpPr>
        <p:pic>
          <p:nvPicPr>
            <p:cNvPr id="60" name="Picture 4" descr="Resultado de imagem para industria png">
              <a:extLst>
                <a:ext uri="{FF2B5EF4-FFF2-40B4-BE49-F238E27FC236}">
                  <a16:creationId xmlns="" xmlns:a16="http://schemas.microsoft.com/office/drawing/2014/main" id="{93F52138-4280-4C14-B207-C9A16CC98C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24"/>
            <a:stretch/>
          </p:blipFill>
          <p:spPr bwMode="auto">
            <a:xfrm>
              <a:off x="8306510" y="1990061"/>
              <a:ext cx="1284998" cy="793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Resultado de imagem para industria png">
              <a:extLst>
                <a:ext uri="{FF2B5EF4-FFF2-40B4-BE49-F238E27FC236}">
                  <a16:creationId xmlns="" xmlns:a16="http://schemas.microsoft.com/office/drawing/2014/main" id="{A4E77EA8-7234-481A-92D9-FC092BD7B7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24"/>
            <a:stretch/>
          </p:blipFill>
          <p:spPr bwMode="auto">
            <a:xfrm>
              <a:off x="7467752" y="1988363"/>
              <a:ext cx="1284998" cy="793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4" descr="Resultado de imagem para industria png">
            <a:extLst>
              <a:ext uri="{FF2B5EF4-FFF2-40B4-BE49-F238E27FC236}">
                <a16:creationId xmlns="" xmlns:a16="http://schemas.microsoft.com/office/drawing/2014/main" id="{EFBCA8C7-D994-405D-B087-FC5239B64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4"/>
          <a:stretch/>
        </p:blipFill>
        <p:spPr bwMode="auto">
          <a:xfrm>
            <a:off x="10672369" y="2096013"/>
            <a:ext cx="784820" cy="6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m 62">
            <a:extLst>
              <a:ext uri="{FF2B5EF4-FFF2-40B4-BE49-F238E27FC236}">
                <a16:creationId xmlns="" xmlns:a16="http://schemas.microsoft.com/office/drawing/2014/main" id="{95CEC6B4-9328-4592-81AE-A551A9F552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17"/>
          <a:stretch/>
        </p:blipFill>
        <p:spPr>
          <a:xfrm>
            <a:off x="-20072" y="0"/>
            <a:ext cx="7426523" cy="6858000"/>
          </a:xfrm>
          <a:prstGeom prst="rect">
            <a:avLst/>
          </a:prstGeom>
        </p:spPr>
      </p:pic>
      <p:sp>
        <p:nvSpPr>
          <p:cNvPr id="56" name="Retângulo 55">
            <a:extLst>
              <a:ext uri="{FF2B5EF4-FFF2-40B4-BE49-F238E27FC236}">
                <a16:creationId xmlns="" xmlns:a16="http://schemas.microsoft.com/office/drawing/2014/main" id="{C8F8762C-89E2-44BB-B1F8-3D77B4D8E930}"/>
              </a:ext>
            </a:extLst>
          </p:cNvPr>
          <p:cNvSpPr/>
          <p:nvPr/>
        </p:nvSpPr>
        <p:spPr>
          <a:xfrm>
            <a:off x="-26122" y="-6576"/>
            <a:ext cx="7438622" cy="686457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26107275-D126-45EE-9220-5D1A10A61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81" y="3269321"/>
            <a:ext cx="9201617" cy="3529827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951F25E8-65DE-4D56-B640-E0CD5A4D5657}"/>
              </a:ext>
            </a:extLst>
          </p:cNvPr>
          <p:cNvGrpSpPr/>
          <p:nvPr/>
        </p:nvGrpSpPr>
        <p:grpSpPr>
          <a:xfrm>
            <a:off x="10763250" y="260850"/>
            <a:ext cx="1196975" cy="389433"/>
            <a:chOff x="915987" y="-3190876"/>
            <a:chExt cx="7553325" cy="2457451"/>
          </a:xfrm>
        </p:grpSpPr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E07945AE-4AD1-4C0A-91C2-8C3D7215D23F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7" name="Imagem 16">
              <a:extLst>
                <a:ext uri="{FF2B5EF4-FFF2-40B4-BE49-F238E27FC236}">
                  <a16:creationId xmlns="" xmlns:a16="http://schemas.microsoft.com/office/drawing/2014/main" id="{855957C2-C023-479D-8B2A-4E0D15163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DAE993DB-11B3-4582-BC1D-8153436CA81F}"/>
              </a:ext>
            </a:extLst>
          </p:cNvPr>
          <p:cNvSpPr/>
          <p:nvPr/>
        </p:nvSpPr>
        <p:spPr>
          <a:xfrm rot="16200000">
            <a:off x="-3199039" y="3187882"/>
            <a:ext cx="6858000" cy="482236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PAULO INDUSTRIAL MARKET ANALYSIS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6252FE5-E744-4AE6-8613-296A82D7FCFF}"/>
              </a:ext>
            </a:extLst>
          </p:cNvPr>
          <p:cNvSpPr txBox="1"/>
          <p:nvPr/>
        </p:nvSpPr>
        <p:spPr>
          <a:xfrm>
            <a:off x="9872870" y="6236862"/>
            <a:ext cx="218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A+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</a:p>
          <a:p>
            <a:pPr algn="r"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Paulo Industrial Market</a:t>
            </a: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15F510E-36DA-49FA-9C54-725BDD5FB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408" y="128498"/>
            <a:ext cx="8709330" cy="30713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F0638472-63AC-41BA-84D6-9E786724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298" y="1271587"/>
            <a:ext cx="1876425" cy="1171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EC01249A-F3A2-485C-81E3-CB914080A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024" y="4343903"/>
            <a:ext cx="1657350" cy="1066800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72D7F573-46E0-4162-AFA5-7C6ADFD50432}"/>
              </a:ext>
            </a:extLst>
          </p:cNvPr>
          <p:cNvCxnSpPr>
            <a:cxnSpLocks/>
          </p:cNvCxnSpPr>
          <p:nvPr/>
        </p:nvCxnSpPr>
        <p:spPr>
          <a:xfrm>
            <a:off x="8494726" y="213250"/>
            <a:ext cx="0" cy="583496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="" xmlns:a16="http://schemas.microsoft.com/office/drawing/2014/main" id="{43018908-9619-4A57-B6CB-FA4D489AADF0}"/>
              </a:ext>
            </a:extLst>
          </p:cNvPr>
          <p:cNvCxnSpPr>
            <a:cxnSpLocks/>
          </p:cNvCxnSpPr>
          <p:nvPr/>
        </p:nvCxnSpPr>
        <p:spPr>
          <a:xfrm>
            <a:off x="6878614" y="213250"/>
            <a:ext cx="0" cy="5877449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6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tx2"/>
            </a:gs>
            <a:gs pos="0">
              <a:schemeClr val="bg1">
                <a:lumMod val="8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rquitetura, Construção, Infra Estrutura, Compras">
            <a:extLst>
              <a:ext uri="{FF2B5EF4-FFF2-40B4-BE49-F238E27FC236}">
                <a16:creationId xmlns="" xmlns:a16="http://schemas.microsoft.com/office/drawing/2014/main" id="{B42F8CE4-5F87-4288-B4FA-4FA16F039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6" t="9147" r="16392"/>
          <a:stretch/>
        </p:blipFill>
        <p:spPr bwMode="auto">
          <a:xfrm>
            <a:off x="8300085" y="-9389"/>
            <a:ext cx="3910112" cy="686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6B000C9F-5941-469E-A994-DAC882C7980F}"/>
              </a:ext>
            </a:extLst>
          </p:cNvPr>
          <p:cNvSpPr/>
          <p:nvPr/>
        </p:nvSpPr>
        <p:spPr>
          <a:xfrm>
            <a:off x="8282622" y="0"/>
            <a:ext cx="3909378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7" name="Triângulo isósceles 16">
            <a:extLst>
              <a:ext uri="{FF2B5EF4-FFF2-40B4-BE49-F238E27FC236}">
                <a16:creationId xmlns="" xmlns:a16="http://schemas.microsoft.com/office/drawing/2014/main" id="{668E96EC-E86B-4997-A75D-356E2677781A}"/>
              </a:ext>
            </a:extLst>
          </p:cNvPr>
          <p:cNvSpPr/>
          <p:nvPr/>
        </p:nvSpPr>
        <p:spPr>
          <a:xfrm rot="15492055">
            <a:off x="9558367" y="4420612"/>
            <a:ext cx="1708809" cy="4207968"/>
          </a:xfrm>
          <a:prstGeom prst="triangle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5B8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="" xmlns:a16="http://schemas.microsoft.com/office/drawing/2014/main" id="{A04A7E87-3557-4363-83A5-DBC603DBDEC6}"/>
              </a:ext>
            </a:extLst>
          </p:cNvPr>
          <p:cNvSpPr/>
          <p:nvPr/>
        </p:nvSpPr>
        <p:spPr>
          <a:xfrm rot="20200632">
            <a:off x="7418737" y="6071640"/>
            <a:ext cx="5172124" cy="216742"/>
          </a:xfrm>
          <a:prstGeom prst="rect">
            <a:avLst/>
          </a:prstGeom>
          <a:solidFill>
            <a:srgbClr val="5B87A2"/>
          </a:solidFill>
          <a:ln>
            <a:solidFill>
              <a:srgbClr val="5B8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" name="Triângulo isósceles 12">
            <a:extLst>
              <a:ext uri="{FF2B5EF4-FFF2-40B4-BE49-F238E27FC236}">
                <a16:creationId xmlns="" xmlns:a16="http://schemas.microsoft.com/office/drawing/2014/main" id="{8BD7114A-91FE-4040-BF1D-983A5E4832A0}"/>
              </a:ext>
            </a:extLst>
          </p:cNvPr>
          <p:cNvSpPr/>
          <p:nvPr/>
        </p:nvSpPr>
        <p:spPr>
          <a:xfrm rot="5400000">
            <a:off x="395785" y="1553707"/>
            <a:ext cx="4735773" cy="5527343"/>
          </a:xfrm>
          <a:prstGeom prst="triangl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="" xmlns:a16="http://schemas.microsoft.com/office/drawing/2014/main" id="{C1C2CF2D-6FBB-4585-8A5A-8510A80D5D3A}"/>
              </a:ext>
            </a:extLst>
          </p:cNvPr>
          <p:cNvSpPr/>
          <p:nvPr/>
        </p:nvSpPr>
        <p:spPr>
          <a:xfrm>
            <a:off x="0" y="257045"/>
            <a:ext cx="6096001" cy="691040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GROCS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="" xmlns:a16="http://schemas.microsoft.com/office/drawing/2014/main" id="{311E8070-59F2-412C-98DA-37E97E89C350}"/>
              </a:ext>
            </a:extLst>
          </p:cNvPr>
          <p:cNvSpPr/>
          <p:nvPr/>
        </p:nvSpPr>
        <p:spPr>
          <a:xfrm>
            <a:off x="0" y="944910"/>
            <a:ext cx="6096001" cy="316717"/>
          </a:xfrm>
          <a:prstGeom prst="rect">
            <a:avLst/>
          </a:prstGeom>
          <a:solidFill>
            <a:srgbClr val="013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i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Shopping Center Data &amp; </a:t>
            </a:r>
            <a:r>
              <a:rPr lang="pt-BR" i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Analytics</a:t>
            </a:r>
            <a:endParaRPr lang="pt-BR" i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6" name="Imagem 55" descr="Uma imagem contendo captura de tela&#10;&#10;Descrição gerada com muito alta confiança">
            <a:extLst>
              <a:ext uri="{FF2B5EF4-FFF2-40B4-BE49-F238E27FC236}">
                <a16:creationId xmlns="" xmlns:a16="http://schemas.microsoft.com/office/drawing/2014/main" id="{F4032DA0-C4EA-4E1D-AFB4-BD26F7ED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" y="1577295"/>
            <a:ext cx="8488907" cy="4989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4" name="Agrupar 43">
            <a:extLst>
              <a:ext uri="{FF2B5EF4-FFF2-40B4-BE49-F238E27FC236}">
                <a16:creationId xmlns="" xmlns:a16="http://schemas.microsoft.com/office/drawing/2014/main" id="{47DC64F2-5F8E-4F82-88BB-4A61726269F1}"/>
              </a:ext>
            </a:extLst>
          </p:cNvPr>
          <p:cNvGrpSpPr/>
          <p:nvPr/>
        </p:nvGrpSpPr>
        <p:grpSpPr>
          <a:xfrm>
            <a:off x="10688757" y="6154444"/>
            <a:ext cx="1196975" cy="389433"/>
            <a:chOff x="915987" y="-3190876"/>
            <a:chExt cx="7553325" cy="2457451"/>
          </a:xfrm>
        </p:grpSpPr>
        <p:sp>
          <p:nvSpPr>
            <p:cNvPr id="45" name="Retângulo 44">
              <a:extLst>
                <a:ext uri="{FF2B5EF4-FFF2-40B4-BE49-F238E27FC236}">
                  <a16:creationId xmlns="" xmlns:a16="http://schemas.microsoft.com/office/drawing/2014/main" id="{037F7EF9-5B0F-40DD-8EE5-3A5F309A6701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="" xmlns:a16="http://schemas.microsoft.com/office/drawing/2014/main" id="{0830415A-74A6-4B0F-A27D-FE3A9A46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21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4"/>
          <p:cNvGrpSpPr>
            <a:grpSpLocks/>
          </p:cNvGrpSpPr>
          <p:nvPr/>
        </p:nvGrpSpPr>
        <p:grpSpPr bwMode="auto">
          <a:xfrm>
            <a:off x="725488" y="407988"/>
            <a:ext cx="1718173" cy="568326"/>
            <a:chOff x="0" y="58"/>
            <a:chExt cx="2164" cy="716"/>
          </a:xfrm>
        </p:grpSpPr>
        <p:sp>
          <p:nvSpPr>
            <p:cNvPr id="10246" name="Rectangle 2"/>
            <p:cNvSpPr>
              <a:spLocks/>
            </p:cNvSpPr>
            <p:nvPr/>
          </p:nvSpPr>
          <p:spPr bwMode="auto">
            <a:xfrm>
              <a:off x="0" y="58"/>
              <a:ext cx="216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1pPr>
              <a:lvl2pPr marL="742950" indent="-28575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2pPr>
              <a:lvl3pPr marL="11430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3pPr>
              <a:lvl4pPr marL="16002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4pPr>
              <a:lvl5pPr marL="20574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9pPr>
            </a:lstStyle>
            <a:p>
              <a:r>
                <a:rPr lang="en-US" sz="2000" b="1" dirty="0">
                  <a:solidFill>
                    <a:srgbClr val="00364A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About </a:t>
              </a:r>
              <a:r>
                <a:rPr lang="en-US" sz="2000" b="1" dirty="0" err="1">
                  <a:solidFill>
                    <a:srgbClr val="00364A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Capright</a:t>
              </a:r>
              <a:endParaRPr lang="en-US" sz="2000" b="1" dirty="0">
                <a:solidFill>
                  <a:srgbClr val="00364A"/>
                </a:solidFill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10247" name="Rectangle 3"/>
            <p:cNvSpPr>
              <a:spLocks/>
            </p:cNvSpPr>
            <p:nvPr/>
          </p:nvSpPr>
          <p:spPr bwMode="auto">
            <a:xfrm>
              <a:off x="5" y="483"/>
              <a:ext cx="129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1pPr>
              <a:lvl2pPr marL="742950" indent="-28575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2pPr>
              <a:lvl3pPr marL="11430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3pPr>
              <a:lvl4pPr marL="16002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4pPr>
              <a:lvl5pPr marL="2057400" indent="-228600" eaLnBrk="0" hangingPunct="0"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chemeClr val="tx1"/>
                  </a:solidFill>
                  <a:latin typeface="Gill Sans" charset="0"/>
                  <a:ea typeface="Heiti SC Light" charset="-122"/>
                  <a:sym typeface="Gill Sans" charset="0"/>
                </a:defRPr>
              </a:lvl9pPr>
            </a:lstStyle>
            <a:p>
              <a:pPr eaLnBrk="1" hangingPunct="1"/>
              <a:r>
                <a:rPr lang="tr-TR" altLang="en-US" sz="1500" dirty="0">
                  <a:solidFill>
                    <a:srgbClr val="1A1919"/>
                  </a:solidFill>
                  <a:latin typeface="Open Sans Light" charset="0"/>
                  <a:ea typeface="ＭＳ Ｐゴシック" charset="-128"/>
                  <a:sym typeface="Open Sans Light" charset="0"/>
                </a:rPr>
                <a:t>LARES 2017</a:t>
              </a:r>
            </a:p>
          </p:txBody>
        </p:sp>
      </p:grpSp>
      <p:pic>
        <p:nvPicPr>
          <p:cNvPr id="11" name="Picture 2" descr="C:\Users\jmarling\Box Sync\jaymarling\Desktop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629499"/>
            <a:ext cx="4355509" cy="3266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5908538" y="715964"/>
            <a:ext cx="6016762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6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990000"/>
                </a:solidFill>
                <a:latin typeface="Source Sans Pro Regular" charset="0"/>
              </a:rPr>
              <a:t>FACTS</a:t>
            </a:r>
          </a:p>
          <a:p>
            <a:pPr marL="192024" indent="-192024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45 professionals, 10 offices</a:t>
            </a:r>
          </a:p>
          <a:p>
            <a:pPr marL="192024" indent="-192024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Headquartered in Chicago with offices in Dallas, Boston, Miami, Philadelphia, Tampa, San Diego, S</a:t>
            </a: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  <a:cs typeface="Source Sans Pro Regular" charset="0"/>
              </a:rPr>
              <a:t>ã</a:t>
            </a: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o Paulo (Brazil), San José (Costa Rica), M</a:t>
            </a: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  <a:cs typeface="Source Sans Pro Regular" charset="0"/>
              </a:rPr>
              <a:t>éxico City</a:t>
            </a: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  </a:t>
            </a:r>
          </a:p>
          <a:p>
            <a:pPr marL="192024" indent="-192024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Specialize in providing valuation, consulting and due diligence services for institutional clients throughout the US and Latin America</a:t>
            </a:r>
          </a:p>
          <a:p>
            <a:pPr>
              <a:lnSpc>
                <a:spcPts val="206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990000"/>
                </a:solidFill>
                <a:latin typeface="Source Sans Pro Regular" charset="0"/>
              </a:rPr>
              <a:t>ADVANTAGES</a:t>
            </a:r>
          </a:p>
          <a:p>
            <a:pPr marL="192024" indent="-192024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Independent and unbiased </a:t>
            </a:r>
            <a:b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</a:b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(i.e., not affiliated with a brokerage house or an accounting firm)</a:t>
            </a:r>
          </a:p>
          <a:p>
            <a:pPr marL="192024" indent="-192024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A team with the highest level of technical skills in the marketplace. </a:t>
            </a:r>
          </a:p>
          <a:p>
            <a:pPr marL="192024" indent="-192024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Consistent </a:t>
            </a:r>
            <a:r>
              <a:rPr lang="en-US" sz="1500" dirty="0">
                <a:solidFill>
                  <a:srgbClr val="01334E"/>
                </a:solidFill>
                <a:latin typeface="Source Sans Pro Regular" charset="0"/>
              </a:rPr>
              <a:t>work </a:t>
            </a: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product</a:t>
            </a:r>
            <a:r>
              <a:rPr lang="en-US" sz="1500" dirty="0">
                <a:solidFill>
                  <a:srgbClr val="01334E"/>
                </a:solidFill>
                <a:latin typeface="Source Sans Pro Regular" charset="0"/>
              </a:rPr>
              <a:t> </a:t>
            </a: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due to our centralized operating structure.</a:t>
            </a:r>
            <a:endParaRPr lang="en-US" sz="1500" dirty="0">
              <a:solidFill>
                <a:srgbClr val="01334E"/>
              </a:solidFill>
              <a:latin typeface="Source Sans Pro Regular" charset="0"/>
            </a:endParaRPr>
          </a:p>
          <a:p>
            <a:pPr marL="192024" indent="-192024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1334E"/>
                </a:solidFill>
                <a:latin typeface="Source Sans Pro Regular" charset="0"/>
              </a:rPr>
              <a:t>Proprietary data tools (transaction database, market surveys, custom financial models)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23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tx2"/>
            </a:gs>
            <a:gs pos="0">
              <a:schemeClr val="bg1">
                <a:lumMod val="8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tângulo 151">
            <a:extLst>
              <a:ext uri="{FF2B5EF4-FFF2-40B4-BE49-F238E27FC236}">
                <a16:creationId xmlns="" xmlns:a16="http://schemas.microsoft.com/office/drawing/2014/main" id="{86144888-ED34-4804-8988-A74F826F81C6}"/>
              </a:ext>
            </a:extLst>
          </p:cNvPr>
          <p:cNvSpPr/>
          <p:nvPr/>
        </p:nvSpPr>
        <p:spPr>
          <a:xfrm>
            <a:off x="6455283" y="3318479"/>
            <a:ext cx="2462380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200" b="1" dirty="0">
                <a:solidFill>
                  <a:srgbClr val="FFFFFF"/>
                </a:solidFill>
                <a:latin typeface="Segoe UI" panose="020B0502040204020203" pitchFamily="34" charset="0"/>
              </a:rPr>
              <a:t>HIGHEST</a:t>
            </a:r>
            <a:endParaRPr lang="pt-BR" altLang="pt-BR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3" name="Retângulo 122">
            <a:extLst>
              <a:ext uri="{FF2B5EF4-FFF2-40B4-BE49-F238E27FC236}">
                <a16:creationId xmlns="" xmlns:a16="http://schemas.microsoft.com/office/drawing/2014/main" id="{1C49204F-3E08-409A-AA4E-F27C5E0F32A7}"/>
              </a:ext>
            </a:extLst>
          </p:cNvPr>
          <p:cNvSpPr/>
          <p:nvPr/>
        </p:nvSpPr>
        <p:spPr>
          <a:xfrm>
            <a:off x="6449502" y="1749207"/>
            <a:ext cx="2468161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2" name="Retângulo 121">
            <a:extLst>
              <a:ext uri="{FF2B5EF4-FFF2-40B4-BE49-F238E27FC236}">
                <a16:creationId xmlns="" xmlns:a16="http://schemas.microsoft.com/office/drawing/2014/main" id="{8B79A88B-E120-4E62-B9CB-3B8654D7B3E4}"/>
              </a:ext>
            </a:extLst>
          </p:cNvPr>
          <p:cNvSpPr/>
          <p:nvPr/>
        </p:nvSpPr>
        <p:spPr>
          <a:xfrm>
            <a:off x="5827927" y="474376"/>
            <a:ext cx="4734262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1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      </a:t>
            </a:r>
            <a:r>
              <a:rPr lang="pt-BR" sz="3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CAP RATE</a:t>
            </a:r>
          </a:p>
          <a:p>
            <a:pPr algn="ctr"/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	                         2016-2017</a:t>
            </a:r>
          </a:p>
        </p:txBody>
      </p:sp>
      <p:sp>
        <p:nvSpPr>
          <p:cNvPr id="85" name="Retângulo 84">
            <a:extLst>
              <a:ext uri="{FF2B5EF4-FFF2-40B4-BE49-F238E27FC236}">
                <a16:creationId xmlns="" xmlns:a16="http://schemas.microsoft.com/office/drawing/2014/main" id="{87E4817E-807A-4100-8E4D-98BDD859F8A0}"/>
              </a:ext>
            </a:extLst>
          </p:cNvPr>
          <p:cNvSpPr/>
          <p:nvPr/>
        </p:nvSpPr>
        <p:spPr>
          <a:xfrm>
            <a:off x="6701392" y="2010947"/>
            <a:ext cx="2109787" cy="82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BB336E84-D5E6-41A6-83AA-6B44BD01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369" y="1983202"/>
            <a:ext cx="2827613" cy="908050"/>
          </a:xfrm>
          <a:prstGeom prst="rect">
            <a:avLst/>
          </a:prstGeom>
          <a:solidFill>
            <a:srgbClr val="003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="" xmlns:a16="http://schemas.microsoft.com/office/drawing/2014/main" id="{FE5C2AC4-768D-4010-8FCF-F7F40A96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134" y="2305715"/>
            <a:ext cx="6155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10.20%</a:t>
            </a:r>
            <a:endParaRPr lang="pt-BR" alt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8">
            <a:extLst>
              <a:ext uri="{FF2B5EF4-FFF2-40B4-BE49-F238E27FC236}">
                <a16:creationId xmlns="" xmlns:a16="http://schemas.microsoft.com/office/drawing/2014/main" id="{B8569F59-804D-4D74-A5C6-751D113D6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1682" y="1782070"/>
            <a:ext cx="318198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1300" b="1" dirty="0">
                <a:solidFill>
                  <a:srgbClr val="FFFFFF"/>
                </a:solidFill>
                <a:latin typeface="Segoe UI" panose="020B0502040204020203" pitchFamily="34" charset="0"/>
              </a:rPr>
              <a:t>SÃO PAULO OFFICE </a:t>
            </a:r>
            <a:r>
              <a:rPr lang="pt-BR" altLang="pt-BR" sz="1300" b="1" dirty="0" smtClean="0">
                <a:solidFill>
                  <a:srgbClr val="FFFFFF"/>
                </a:solidFill>
                <a:latin typeface="Segoe UI" panose="020B0502040204020203" pitchFamily="34" charset="0"/>
              </a:rPr>
              <a:t>(A+)</a:t>
            </a:r>
            <a:endParaRPr lang="pt-BR" altLang="pt-BR" sz="1300" dirty="0">
              <a:solidFill>
                <a:srgbClr val="FFFFFF"/>
              </a:solidFill>
            </a:endParaRPr>
          </a:p>
        </p:txBody>
      </p:sp>
      <p:pic>
        <p:nvPicPr>
          <p:cNvPr id="94" name="Picture 8" descr="Imagem relacionada">
            <a:extLst>
              <a:ext uri="{FF2B5EF4-FFF2-40B4-BE49-F238E27FC236}">
                <a16:creationId xmlns="" xmlns:a16="http://schemas.microsoft.com/office/drawing/2014/main" id="{753EC244-1C85-4998-97ED-3980270F9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r="17636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Agrupar 43">
            <a:extLst>
              <a:ext uri="{FF2B5EF4-FFF2-40B4-BE49-F238E27FC236}">
                <a16:creationId xmlns="" xmlns:a16="http://schemas.microsoft.com/office/drawing/2014/main" id="{47DC64F2-5F8E-4F82-88BB-4A61726269F1}"/>
              </a:ext>
            </a:extLst>
          </p:cNvPr>
          <p:cNvGrpSpPr/>
          <p:nvPr/>
        </p:nvGrpSpPr>
        <p:grpSpPr>
          <a:xfrm>
            <a:off x="10763250" y="6229850"/>
            <a:ext cx="1196975" cy="389433"/>
            <a:chOff x="915987" y="-3190876"/>
            <a:chExt cx="7553325" cy="2457451"/>
          </a:xfrm>
        </p:grpSpPr>
        <p:sp>
          <p:nvSpPr>
            <p:cNvPr id="45" name="Retângulo 44">
              <a:extLst>
                <a:ext uri="{FF2B5EF4-FFF2-40B4-BE49-F238E27FC236}">
                  <a16:creationId xmlns="" xmlns:a16="http://schemas.microsoft.com/office/drawing/2014/main" id="{037F7EF9-5B0F-40DD-8EE5-3A5F309A6701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46" name="Imagem 45">
              <a:extLst>
                <a:ext uri="{FF2B5EF4-FFF2-40B4-BE49-F238E27FC236}">
                  <a16:creationId xmlns="" xmlns:a16="http://schemas.microsoft.com/office/drawing/2014/main" id="{0830415A-74A6-4B0F-A27D-FE3A9A46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40" name="Elipse 39">
            <a:extLst>
              <a:ext uri="{FF2B5EF4-FFF2-40B4-BE49-F238E27FC236}">
                <a16:creationId xmlns="" xmlns:a16="http://schemas.microsoft.com/office/drawing/2014/main" id="{B874A297-2C45-4891-B2FA-2A126EC7B37B}"/>
              </a:ext>
            </a:extLst>
          </p:cNvPr>
          <p:cNvSpPr/>
          <p:nvPr/>
        </p:nvSpPr>
        <p:spPr>
          <a:xfrm>
            <a:off x="6562306" y="2202594"/>
            <a:ext cx="451757" cy="451757"/>
          </a:xfrm>
          <a:prstGeom prst="ellipse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9" name="Elipse 78">
            <a:extLst>
              <a:ext uri="{FF2B5EF4-FFF2-40B4-BE49-F238E27FC236}">
                <a16:creationId xmlns="" xmlns:a16="http://schemas.microsoft.com/office/drawing/2014/main" id="{78CA686C-8F9A-4D7D-B911-7F91E4E431C7}"/>
              </a:ext>
            </a:extLst>
          </p:cNvPr>
          <p:cNvSpPr/>
          <p:nvPr/>
        </p:nvSpPr>
        <p:spPr>
          <a:xfrm rot="10800000">
            <a:off x="7962195" y="2232190"/>
            <a:ext cx="451757" cy="451757"/>
          </a:xfrm>
          <a:prstGeom prst="ellipse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24" name="Rectangle 17">
            <a:extLst>
              <a:ext uri="{FF2B5EF4-FFF2-40B4-BE49-F238E27FC236}">
                <a16:creationId xmlns="" xmlns:a16="http://schemas.microsoft.com/office/drawing/2014/main" id="{F138EDAA-8FAA-4AFB-8DD8-CAE2ECFEC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9" y="2335557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6.31%</a:t>
            </a:r>
            <a:endParaRPr lang="pt-BR" alt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áfico 6" descr="Seta: Curva no sentido horário">
            <a:extLst>
              <a:ext uri="{FF2B5EF4-FFF2-40B4-BE49-F238E27FC236}">
                <a16:creationId xmlns="" xmlns:a16="http://schemas.microsoft.com/office/drawing/2014/main" id="{AB4FE3A6-E956-4D47-A2CA-795781227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3193" y="2249948"/>
            <a:ext cx="402050" cy="402050"/>
          </a:xfrm>
          <a:prstGeom prst="rect">
            <a:avLst/>
          </a:prstGeom>
        </p:spPr>
      </p:pic>
      <p:pic>
        <p:nvPicPr>
          <p:cNvPr id="125" name="Gráfico 124" descr="Seta: Curva no sentido horário">
            <a:extLst>
              <a:ext uri="{FF2B5EF4-FFF2-40B4-BE49-F238E27FC236}">
                <a16:creationId xmlns="" xmlns:a16="http://schemas.microsoft.com/office/drawing/2014/main" id="{333A9E87-7A7C-447A-A903-38E8674D2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013373" y="2265188"/>
            <a:ext cx="402050" cy="402050"/>
          </a:xfrm>
          <a:prstGeom prst="rect">
            <a:avLst/>
          </a:prstGeom>
        </p:spPr>
      </p:pic>
      <p:sp>
        <p:nvSpPr>
          <p:cNvPr id="134" name="Retângulo 133">
            <a:extLst>
              <a:ext uri="{FF2B5EF4-FFF2-40B4-BE49-F238E27FC236}">
                <a16:creationId xmlns="" xmlns:a16="http://schemas.microsoft.com/office/drawing/2014/main" id="{1E6AAD3E-4FE5-4E4B-A592-D8AFD751F114}"/>
              </a:ext>
            </a:extLst>
          </p:cNvPr>
          <p:cNvSpPr/>
          <p:nvPr/>
        </p:nvSpPr>
        <p:spPr>
          <a:xfrm>
            <a:off x="6701392" y="3570685"/>
            <a:ext cx="2109787" cy="82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5" name="Rectangle 5">
            <a:extLst>
              <a:ext uri="{FF2B5EF4-FFF2-40B4-BE49-F238E27FC236}">
                <a16:creationId xmlns="" xmlns:a16="http://schemas.microsoft.com/office/drawing/2014/main" id="{EC36634D-6065-4EF3-B9CB-240B8D8BA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369" y="3542940"/>
            <a:ext cx="2827614" cy="908050"/>
          </a:xfrm>
          <a:prstGeom prst="rect">
            <a:avLst/>
          </a:prstGeom>
          <a:solidFill>
            <a:srgbClr val="003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36" name="Rectangle 17">
            <a:extLst>
              <a:ext uri="{FF2B5EF4-FFF2-40B4-BE49-F238E27FC236}">
                <a16:creationId xmlns="" xmlns:a16="http://schemas.microsoft.com/office/drawing/2014/main" id="{DA6F028C-DA18-46B7-8767-31DF0801C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134" y="3865453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9.72%</a:t>
            </a:r>
            <a:endParaRPr lang="pt-BR" alt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Elipse 136">
            <a:extLst>
              <a:ext uri="{FF2B5EF4-FFF2-40B4-BE49-F238E27FC236}">
                <a16:creationId xmlns="" xmlns:a16="http://schemas.microsoft.com/office/drawing/2014/main" id="{93F35421-5F71-4A61-AE80-DDD49AF8CB5D}"/>
              </a:ext>
            </a:extLst>
          </p:cNvPr>
          <p:cNvSpPr/>
          <p:nvPr/>
        </p:nvSpPr>
        <p:spPr>
          <a:xfrm>
            <a:off x="6562306" y="3762332"/>
            <a:ext cx="451757" cy="451757"/>
          </a:xfrm>
          <a:prstGeom prst="ellipse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8" name="Elipse 137">
            <a:extLst>
              <a:ext uri="{FF2B5EF4-FFF2-40B4-BE49-F238E27FC236}">
                <a16:creationId xmlns="" xmlns:a16="http://schemas.microsoft.com/office/drawing/2014/main" id="{49F7653E-2E75-43A8-A929-4BB13D63491A}"/>
              </a:ext>
            </a:extLst>
          </p:cNvPr>
          <p:cNvSpPr/>
          <p:nvPr/>
        </p:nvSpPr>
        <p:spPr>
          <a:xfrm rot="10800000">
            <a:off x="7962195" y="3791928"/>
            <a:ext cx="451757" cy="451757"/>
          </a:xfrm>
          <a:prstGeom prst="ellipse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9" name="Rectangle 17">
            <a:extLst>
              <a:ext uri="{FF2B5EF4-FFF2-40B4-BE49-F238E27FC236}">
                <a16:creationId xmlns="" xmlns:a16="http://schemas.microsoft.com/office/drawing/2014/main" id="{C897CB8D-7ACD-4D34-98A8-8931F5E13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9" y="3895295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8.14%</a:t>
            </a:r>
            <a:endParaRPr lang="pt-BR" alt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0" name="Gráfico 139" descr="Seta: Curva no sentido horário">
            <a:extLst>
              <a:ext uri="{FF2B5EF4-FFF2-40B4-BE49-F238E27FC236}">
                <a16:creationId xmlns="" xmlns:a16="http://schemas.microsoft.com/office/drawing/2014/main" id="{867C4A75-BC41-4F3C-B020-AFD584262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3193" y="3809686"/>
            <a:ext cx="402050" cy="402050"/>
          </a:xfrm>
          <a:prstGeom prst="rect">
            <a:avLst/>
          </a:prstGeom>
        </p:spPr>
      </p:pic>
      <p:pic>
        <p:nvPicPr>
          <p:cNvPr id="141" name="Gráfico 140" descr="Seta: Curva no sentido horário">
            <a:extLst>
              <a:ext uri="{FF2B5EF4-FFF2-40B4-BE49-F238E27FC236}">
                <a16:creationId xmlns="" xmlns:a16="http://schemas.microsoft.com/office/drawing/2014/main" id="{25126C83-A5DA-49CE-ADBB-88D09BF44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013373" y="3824926"/>
            <a:ext cx="402050" cy="402050"/>
          </a:xfrm>
          <a:prstGeom prst="rect">
            <a:avLst/>
          </a:prstGeom>
        </p:spPr>
      </p:pic>
      <p:sp>
        <p:nvSpPr>
          <p:cNvPr id="142" name="Retângulo 141">
            <a:extLst>
              <a:ext uri="{FF2B5EF4-FFF2-40B4-BE49-F238E27FC236}">
                <a16:creationId xmlns="" xmlns:a16="http://schemas.microsoft.com/office/drawing/2014/main" id="{8896DB91-B54D-41D9-A5E1-682A14E73586}"/>
              </a:ext>
            </a:extLst>
          </p:cNvPr>
          <p:cNvSpPr/>
          <p:nvPr/>
        </p:nvSpPr>
        <p:spPr>
          <a:xfrm>
            <a:off x="6452686" y="4873551"/>
            <a:ext cx="2464977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200" b="1">
                <a:solidFill>
                  <a:srgbClr val="FFFFFF"/>
                </a:solidFill>
                <a:latin typeface="Segoe UI" panose="020B0502040204020203" pitchFamily="34" charset="0"/>
              </a:rPr>
              <a:t>HIGHEST</a:t>
            </a:r>
            <a:endParaRPr lang="pt-BR" altLang="pt-BR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3" name="Retângulo 142">
            <a:extLst>
              <a:ext uri="{FF2B5EF4-FFF2-40B4-BE49-F238E27FC236}">
                <a16:creationId xmlns="" xmlns:a16="http://schemas.microsoft.com/office/drawing/2014/main" id="{F3ACA5D0-18B6-4D26-88F5-4C6407E2CA37}"/>
              </a:ext>
            </a:extLst>
          </p:cNvPr>
          <p:cNvSpPr/>
          <p:nvPr/>
        </p:nvSpPr>
        <p:spPr>
          <a:xfrm>
            <a:off x="6701392" y="5129976"/>
            <a:ext cx="2109787" cy="82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4" name="Rectangle 5">
            <a:extLst>
              <a:ext uri="{FF2B5EF4-FFF2-40B4-BE49-F238E27FC236}">
                <a16:creationId xmlns="" xmlns:a16="http://schemas.microsoft.com/office/drawing/2014/main" id="{E80081CC-6D2C-40BF-A327-85F69108C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369" y="5102231"/>
            <a:ext cx="2827614" cy="908050"/>
          </a:xfrm>
          <a:prstGeom prst="rect">
            <a:avLst/>
          </a:prstGeom>
          <a:solidFill>
            <a:srgbClr val="003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45" name="Rectangle 17">
            <a:extLst>
              <a:ext uri="{FF2B5EF4-FFF2-40B4-BE49-F238E27FC236}">
                <a16:creationId xmlns="" xmlns:a16="http://schemas.microsoft.com/office/drawing/2014/main" id="{711DEDAF-41EA-447A-9482-B1E283245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134" y="5424744"/>
            <a:ext cx="6155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10.40%</a:t>
            </a:r>
            <a:endParaRPr lang="pt-BR" alt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Elipse 145">
            <a:extLst>
              <a:ext uri="{FF2B5EF4-FFF2-40B4-BE49-F238E27FC236}">
                <a16:creationId xmlns="" xmlns:a16="http://schemas.microsoft.com/office/drawing/2014/main" id="{BFC8A465-D986-4A7C-A3AD-19E4E4A5930D}"/>
              </a:ext>
            </a:extLst>
          </p:cNvPr>
          <p:cNvSpPr/>
          <p:nvPr/>
        </p:nvSpPr>
        <p:spPr>
          <a:xfrm>
            <a:off x="6562306" y="5321623"/>
            <a:ext cx="451757" cy="451757"/>
          </a:xfrm>
          <a:prstGeom prst="ellipse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7" name="Elipse 146">
            <a:extLst>
              <a:ext uri="{FF2B5EF4-FFF2-40B4-BE49-F238E27FC236}">
                <a16:creationId xmlns="" xmlns:a16="http://schemas.microsoft.com/office/drawing/2014/main" id="{950A7DC3-6DF2-4E6F-B71B-E98147836686}"/>
              </a:ext>
            </a:extLst>
          </p:cNvPr>
          <p:cNvSpPr/>
          <p:nvPr/>
        </p:nvSpPr>
        <p:spPr>
          <a:xfrm rot="10800000">
            <a:off x="7962195" y="5351219"/>
            <a:ext cx="451757" cy="451757"/>
          </a:xfrm>
          <a:prstGeom prst="ellipse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8" name="Rectangle 17">
            <a:extLst>
              <a:ext uri="{FF2B5EF4-FFF2-40B4-BE49-F238E27FC236}">
                <a16:creationId xmlns="" xmlns:a16="http://schemas.microsoft.com/office/drawing/2014/main" id="{68BB0261-E56E-4987-A85A-DB24A3998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9" y="5454586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5.30</a:t>
            </a:r>
            <a:r>
              <a:rPr lang="pt-BR" altLang="pt-BR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%</a:t>
            </a:r>
            <a:endParaRPr lang="pt-BR" alt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9" name="Gráfico 148" descr="Seta: Curva no sentido horário">
            <a:extLst>
              <a:ext uri="{FF2B5EF4-FFF2-40B4-BE49-F238E27FC236}">
                <a16:creationId xmlns="" xmlns:a16="http://schemas.microsoft.com/office/drawing/2014/main" id="{962A7FB8-286E-4FB4-B852-7A1E45BA1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3193" y="5368977"/>
            <a:ext cx="402050" cy="402050"/>
          </a:xfrm>
          <a:prstGeom prst="rect">
            <a:avLst/>
          </a:prstGeom>
        </p:spPr>
      </p:pic>
      <p:pic>
        <p:nvPicPr>
          <p:cNvPr id="150" name="Gráfico 149" descr="Seta: Curva no sentido horário">
            <a:extLst>
              <a:ext uri="{FF2B5EF4-FFF2-40B4-BE49-F238E27FC236}">
                <a16:creationId xmlns="" xmlns:a16="http://schemas.microsoft.com/office/drawing/2014/main" id="{083F4672-9E04-43F7-B36C-DD7C2D7440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013373" y="5384217"/>
            <a:ext cx="402050" cy="402050"/>
          </a:xfrm>
          <a:prstGeom prst="rect">
            <a:avLst/>
          </a:prstGeom>
        </p:spPr>
      </p:pic>
      <p:sp>
        <p:nvSpPr>
          <p:cNvPr id="151" name="Rectangle 28">
            <a:extLst>
              <a:ext uri="{FF2B5EF4-FFF2-40B4-BE49-F238E27FC236}">
                <a16:creationId xmlns="" xmlns:a16="http://schemas.microsoft.com/office/drawing/2014/main" id="{BD235857-B691-4E30-9A04-3DB26EDD7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563" y="3327912"/>
            <a:ext cx="316615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13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</a:t>
            </a:r>
            <a:r>
              <a:rPr lang="pt-BR" altLang="pt-BR" sz="1300" b="1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PAULO INDUSTRIAL (A+) </a:t>
            </a:r>
            <a:endParaRPr lang="pt-BR" altLang="pt-BR" sz="13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4" name="Rectangle 28">
            <a:extLst>
              <a:ext uri="{FF2B5EF4-FFF2-40B4-BE49-F238E27FC236}">
                <a16:creationId xmlns="" xmlns:a16="http://schemas.microsoft.com/office/drawing/2014/main" id="{FE8518EB-2149-4A69-A225-6D496D51F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8853" y="4894926"/>
            <a:ext cx="2728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1300" b="1" dirty="0" smtClean="0">
                <a:solidFill>
                  <a:srgbClr val="FFFFFF"/>
                </a:solidFill>
                <a:latin typeface="Segoe UI" panose="020B0502040204020203" pitchFamily="34" charset="0"/>
              </a:rPr>
              <a:t>RETAIL (ALL BRAZIL)</a:t>
            </a:r>
            <a:endParaRPr lang="pt-BR" altLang="pt-BR" sz="1300" dirty="0">
              <a:solidFill>
                <a:srgbClr val="FFFFFF"/>
              </a:solidFill>
            </a:endParaRPr>
          </a:p>
        </p:txBody>
      </p:sp>
      <p:cxnSp>
        <p:nvCxnSpPr>
          <p:cNvPr id="69" name="Conector reto 68">
            <a:extLst>
              <a:ext uri="{FF2B5EF4-FFF2-40B4-BE49-F238E27FC236}">
                <a16:creationId xmlns="" xmlns:a16="http://schemas.microsoft.com/office/drawing/2014/main" id="{42792BD0-9505-483A-B647-A8BA8C5CCED2}"/>
              </a:ext>
            </a:extLst>
          </p:cNvPr>
          <p:cNvCxnSpPr>
            <a:cxnSpLocks/>
          </p:cNvCxnSpPr>
          <p:nvPr/>
        </p:nvCxnSpPr>
        <p:spPr>
          <a:xfrm>
            <a:off x="9387840" y="5115320"/>
            <a:ext cx="0" cy="89496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9" name="Retângulo 158">
            <a:extLst>
              <a:ext uri="{FF2B5EF4-FFF2-40B4-BE49-F238E27FC236}">
                <a16:creationId xmlns="" xmlns:a16="http://schemas.microsoft.com/office/drawing/2014/main" id="{409C9692-B254-45A9-AD83-71CFE378FA71}"/>
              </a:ext>
            </a:extLst>
          </p:cNvPr>
          <p:cNvSpPr/>
          <p:nvPr/>
        </p:nvSpPr>
        <p:spPr>
          <a:xfrm>
            <a:off x="10378218" y="1761750"/>
            <a:ext cx="1476680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1" name="Rectangle 5">
            <a:extLst>
              <a:ext uri="{FF2B5EF4-FFF2-40B4-BE49-F238E27FC236}">
                <a16:creationId xmlns="" xmlns:a16="http://schemas.microsoft.com/office/drawing/2014/main" id="{75E2241C-8418-4C1E-B18D-F4D6FD7B8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728" y="1990430"/>
            <a:ext cx="1650170" cy="895656"/>
          </a:xfrm>
          <a:prstGeom prst="rect">
            <a:avLst/>
          </a:prstGeom>
          <a:solidFill>
            <a:srgbClr val="003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62" name="Rectangle 17">
            <a:extLst>
              <a:ext uri="{FF2B5EF4-FFF2-40B4-BE49-F238E27FC236}">
                <a16:creationId xmlns="" xmlns:a16="http://schemas.microsoft.com/office/drawing/2014/main" id="{FCA91121-ED7C-43CA-B7ED-9A2C41A3C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2765" y="2328333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8.28%</a:t>
            </a:r>
            <a:endParaRPr lang="pt-BR" altLang="pt-BR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Rectangle 28">
            <a:extLst>
              <a:ext uri="{FF2B5EF4-FFF2-40B4-BE49-F238E27FC236}">
                <a16:creationId xmlns="" xmlns:a16="http://schemas.microsoft.com/office/drawing/2014/main" id="{270D3471-C2D2-4D77-B0EC-0BCE3DD68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6144" y="1782071"/>
            <a:ext cx="187030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1300" b="1" dirty="0" smtClean="0">
                <a:solidFill>
                  <a:srgbClr val="FFFFFF"/>
                </a:solidFill>
                <a:latin typeface="Segoe UI" panose="020B0502040204020203" pitchFamily="34" charset="0"/>
              </a:rPr>
              <a:t>Average</a:t>
            </a:r>
            <a:endParaRPr lang="pt-BR" altLang="pt-BR" sz="1300" dirty="0">
              <a:solidFill>
                <a:srgbClr val="FFFFFF"/>
              </a:solidFill>
            </a:endParaRPr>
          </a:p>
        </p:txBody>
      </p:sp>
      <p:pic>
        <p:nvPicPr>
          <p:cNvPr id="1025" name="Imagem 1024" descr="Uma imagem contendo edifício&#10;&#10;Descrição gerada com alta confiança">
            <a:extLst>
              <a:ext uri="{FF2B5EF4-FFF2-40B4-BE49-F238E27FC236}">
                <a16:creationId xmlns="" xmlns:a16="http://schemas.microsoft.com/office/drawing/2014/main" id="{BB5F8498-6255-4ADF-BC5D-63893F6093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218" y="2116871"/>
            <a:ext cx="587967" cy="597512"/>
          </a:xfrm>
          <a:prstGeom prst="rect">
            <a:avLst/>
          </a:prstGeom>
        </p:spPr>
      </p:pic>
      <p:sp>
        <p:nvSpPr>
          <p:cNvPr id="173" name="Retângulo 172">
            <a:extLst>
              <a:ext uri="{FF2B5EF4-FFF2-40B4-BE49-F238E27FC236}">
                <a16:creationId xmlns="" xmlns:a16="http://schemas.microsoft.com/office/drawing/2014/main" id="{30FF9D07-89E5-4CC7-85CB-5D1A14592930}"/>
              </a:ext>
            </a:extLst>
          </p:cNvPr>
          <p:cNvSpPr/>
          <p:nvPr/>
        </p:nvSpPr>
        <p:spPr>
          <a:xfrm>
            <a:off x="10385189" y="3323001"/>
            <a:ext cx="1476680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" name="Rectangle 5">
            <a:extLst>
              <a:ext uri="{FF2B5EF4-FFF2-40B4-BE49-F238E27FC236}">
                <a16:creationId xmlns="" xmlns:a16="http://schemas.microsoft.com/office/drawing/2014/main" id="{A23CC7A2-D99A-4391-AB22-54A0CD56C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1699" y="3551681"/>
            <a:ext cx="1650170" cy="895656"/>
          </a:xfrm>
          <a:prstGeom prst="rect">
            <a:avLst/>
          </a:prstGeom>
          <a:solidFill>
            <a:srgbClr val="003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5" name="Rectangle 17">
            <a:extLst>
              <a:ext uri="{FF2B5EF4-FFF2-40B4-BE49-F238E27FC236}">
                <a16:creationId xmlns="" xmlns:a16="http://schemas.microsoft.com/office/drawing/2014/main" id="{F28C1053-9B0C-4BC0-9539-404DF8DD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0216" y="3889584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8.75%</a:t>
            </a:r>
            <a:endParaRPr lang="pt-BR" altLang="pt-BR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Rectangle 28">
            <a:extLst>
              <a:ext uri="{FF2B5EF4-FFF2-40B4-BE49-F238E27FC236}">
                <a16:creationId xmlns="" xmlns:a16="http://schemas.microsoft.com/office/drawing/2014/main" id="{8451207F-53C6-46A4-AF8B-BF7D6E95B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3115" y="3343322"/>
            <a:ext cx="187030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1300" b="1" dirty="0" smtClean="0">
                <a:solidFill>
                  <a:srgbClr val="FFFFFF"/>
                </a:solidFill>
                <a:latin typeface="Segoe UI" panose="020B0502040204020203" pitchFamily="34" charset="0"/>
              </a:rPr>
              <a:t>Average</a:t>
            </a:r>
            <a:endParaRPr lang="pt-BR" altLang="pt-BR" sz="1300" dirty="0">
              <a:solidFill>
                <a:srgbClr val="FFFFFF"/>
              </a:solidFill>
            </a:endParaRPr>
          </a:p>
        </p:txBody>
      </p:sp>
      <p:pic>
        <p:nvPicPr>
          <p:cNvPr id="1030" name="Imagem 1029">
            <a:extLst>
              <a:ext uri="{FF2B5EF4-FFF2-40B4-BE49-F238E27FC236}">
                <a16:creationId xmlns="" xmlns:a16="http://schemas.microsoft.com/office/drawing/2014/main" id="{3ABCDD18-385F-40E3-A18A-6B9ABA11D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66" y="3712032"/>
            <a:ext cx="1000584" cy="567370"/>
          </a:xfrm>
          <a:prstGeom prst="rect">
            <a:avLst/>
          </a:prstGeom>
        </p:spPr>
      </p:pic>
      <p:sp>
        <p:nvSpPr>
          <p:cNvPr id="187" name="Retângulo 186">
            <a:extLst>
              <a:ext uri="{FF2B5EF4-FFF2-40B4-BE49-F238E27FC236}">
                <a16:creationId xmlns="" xmlns:a16="http://schemas.microsoft.com/office/drawing/2014/main" id="{4AA356F6-DEC9-474C-8BED-5025E9A5955F}"/>
              </a:ext>
            </a:extLst>
          </p:cNvPr>
          <p:cNvSpPr/>
          <p:nvPr/>
        </p:nvSpPr>
        <p:spPr>
          <a:xfrm>
            <a:off x="10406876" y="4880101"/>
            <a:ext cx="1476680" cy="783327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8" name="Rectangle 5">
            <a:extLst>
              <a:ext uri="{FF2B5EF4-FFF2-40B4-BE49-F238E27FC236}">
                <a16:creationId xmlns="" xmlns:a16="http://schemas.microsoft.com/office/drawing/2014/main" id="{8DEACC87-DF14-426D-984D-10DB64555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3386" y="5108781"/>
            <a:ext cx="1650170" cy="895656"/>
          </a:xfrm>
          <a:prstGeom prst="rect">
            <a:avLst/>
          </a:prstGeom>
          <a:solidFill>
            <a:srgbClr val="003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89" name="Rectangle 17">
            <a:extLst>
              <a:ext uri="{FF2B5EF4-FFF2-40B4-BE49-F238E27FC236}">
                <a16:creationId xmlns="" xmlns:a16="http://schemas.microsoft.com/office/drawing/2014/main" id="{1CD14984-AE70-4F5E-8BCA-59B95CA2F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6350" y="5445424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5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8.46%</a:t>
            </a:r>
            <a:endParaRPr lang="pt-BR" altLang="pt-BR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0" name="Rectangle 28">
            <a:extLst>
              <a:ext uri="{FF2B5EF4-FFF2-40B4-BE49-F238E27FC236}">
                <a16:creationId xmlns="" xmlns:a16="http://schemas.microsoft.com/office/drawing/2014/main" id="{6AF04EB6-207C-4D16-B9E8-DB6789D0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802" y="4900422"/>
            <a:ext cx="187030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1300" b="1" dirty="0" smtClean="0">
                <a:solidFill>
                  <a:srgbClr val="FFFFFF"/>
                </a:solidFill>
                <a:latin typeface="Segoe UI" panose="020B0502040204020203" pitchFamily="34" charset="0"/>
              </a:rPr>
              <a:t>Average</a:t>
            </a:r>
            <a:endParaRPr lang="pt-BR" altLang="pt-BR" sz="1300" dirty="0">
              <a:solidFill>
                <a:srgbClr val="FFFFFF"/>
              </a:solidFill>
            </a:endParaRPr>
          </a:p>
        </p:txBody>
      </p:sp>
      <p:pic>
        <p:nvPicPr>
          <p:cNvPr id="1040" name="Imagem 1039">
            <a:extLst>
              <a:ext uri="{FF2B5EF4-FFF2-40B4-BE49-F238E27FC236}">
                <a16:creationId xmlns="" xmlns:a16="http://schemas.microsoft.com/office/drawing/2014/main" id="{1E98B743-A0FD-4FFB-99A2-ED616F3659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289" y="5319812"/>
            <a:ext cx="618181" cy="51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iila.com.br/images/67163/content.png">
            <a:extLst>
              <a:ext uri="{FF2B5EF4-FFF2-40B4-BE49-F238E27FC236}">
                <a16:creationId xmlns="" xmlns:a16="http://schemas.microsoft.com/office/drawing/2014/main" id="{CE191232-9227-44E6-9384-449E87486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r="38810"/>
          <a:stretch/>
        </p:blipFill>
        <p:spPr bwMode="auto">
          <a:xfrm>
            <a:off x="10388406" y="767671"/>
            <a:ext cx="1683742" cy="3621005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Imagem 8" descr="Uma imagem contendo ao ar livre, céu, árvore, edifício&#10;&#10;Descrição gerada com muito alta confiança">
            <a:extLst>
              <a:ext uri="{FF2B5EF4-FFF2-40B4-BE49-F238E27FC236}">
                <a16:creationId xmlns="" xmlns:a16="http://schemas.microsoft.com/office/drawing/2014/main" id="{EF5846CE-DB45-411A-B2F2-94DB3C8CA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8" y="767671"/>
            <a:ext cx="1686834" cy="3630982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Imagem 6" descr="Uma imagem contendo céu, edifício, ao ar livre, relógio&#10;&#10;Descrição gerada com muito alta confiança">
            <a:extLst>
              <a:ext uri="{FF2B5EF4-FFF2-40B4-BE49-F238E27FC236}">
                <a16:creationId xmlns="" xmlns:a16="http://schemas.microsoft.com/office/drawing/2014/main" id="{F94577F4-9C1A-4DDB-A552-42DE6EA00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84" y="756561"/>
            <a:ext cx="1675580" cy="3662906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Imagem 4" descr="Uma imagem contendo edifício, ao ar livre, prédio de apartamentos&#10;&#10;Descrição gerada com muito alta confiança">
            <a:extLst>
              <a:ext uri="{FF2B5EF4-FFF2-40B4-BE49-F238E27FC236}">
                <a16:creationId xmlns="" xmlns:a16="http://schemas.microsoft.com/office/drawing/2014/main" id="{A271F079-B01E-422E-B93E-54E746A18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72" y="767671"/>
            <a:ext cx="1682199" cy="3621005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2CBC7F3-AAD5-4F0A-B686-66A8497EC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35" y="760717"/>
            <a:ext cx="1685430" cy="3627959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9" name="Imagem 28">
            <a:extLst>
              <a:ext uri="{FF2B5EF4-FFF2-40B4-BE49-F238E27FC236}">
                <a16:creationId xmlns="" xmlns:a16="http://schemas.microsoft.com/office/drawing/2014/main" id="{F335D024-0D9B-46C8-A277-D93133B223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24" t="-45" r="55127" b="45"/>
          <a:stretch/>
        </p:blipFill>
        <p:spPr>
          <a:xfrm>
            <a:off x="84888" y="767671"/>
            <a:ext cx="1686265" cy="3631808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A486EFB9-786E-4F30-B73F-08985F023588}"/>
              </a:ext>
            </a:extLst>
          </p:cNvPr>
          <p:cNvGrpSpPr/>
          <p:nvPr/>
        </p:nvGrpSpPr>
        <p:grpSpPr>
          <a:xfrm>
            <a:off x="10763250" y="6229850"/>
            <a:ext cx="1196975" cy="389433"/>
            <a:chOff x="915987" y="-3190876"/>
            <a:chExt cx="7553325" cy="2457451"/>
          </a:xfrm>
        </p:grpSpPr>
        <p:sp>
          <p:nvSpPr>
            <p:cNvPr id="21" name="Retângulo 20">
              <a:extLst>
                <a:ext uri="{FF2B5EF4-FFF2-40B4-BE49-F238E27FC236}">
                  <a16:creationId xmlns="" xmlns:a16="http://schemas.microsoft.com/office/drawing/2014/main" id="{1CFE6757-5B12-46C6-B97D-B58C53E51B3E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2" name="Imagem 21">
              <a:extLst>
                <a:ext uri="{FF2B5EF4-FFF2-40B4-BE49-F238E27FC236}">
                  <a16:creationId xmlns="" xmlns:a16="http://schemas.microsoft.com/office/drawing/2014/main" id="{33BCA3C5-98F6-4165-8D9C-6C85181CE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FF5859D7-94D0-4E59-851F-9DF24F611834}"/>
              </a:ext>
            </a:extLst>
          </p:cNvPr>
          <p:cNvSpPr txBox="1"/>
          <p:nvPr/>
        </p:nvSpPr>
        <p:spPr>
          <a:xfrm>
            <a:off x="88652" y="4480566"/>
            <a:ext cx="1682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Pq. Da Cidade | Sucupira</a:t>
            </a:r>
          </a:p>
          <a:p>
            <a:pPr>
              <a:defRPr/>
            </a:pP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Feb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/17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Buyer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Fosun</a:t>
            </a:r>
            <a:r>
              <a:rPr lang="pt-B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t-B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32,504 m²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Price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R$ 432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million</a:t>
            </a:r>
            <a:endParaRPr lang="pt-BR" sz="1200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Rate: 6.49%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="" xmlns:a16="http://schemas.microsoft.com/office/drawing/2014/main" id="{9F116FE1-588A-4B1F-9366-EFC149947776}"/>
              </a:ext>
            </a:extLst>
          </p:cNvPr>
          <p:cNvSpPr txBox="1"/>
          <p:nvPr/>
        </p:nvSpPr>
        <p:spPr>
          <a:xfrm>
            <a:off x="2098687" y="4480566"/>
            <a:ext cx="1702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Fábrica e CD Nestlé - SBC</a:t>
            </a:r>
          </a:p>
          <a:p>
            <a:pPr>
              <a:defRPr/>
            </a:pP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Feb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/17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Buyer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GLP 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47,353 m²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Price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 R$ 240,248,736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Rate: 6.95%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09477203-57CD-4211-A198-B92EC8B9559D}"/>
              </a:ext>
            </a:extLst>
          </p:cNvPr>
          <p:cNvSpPr txBox="1"/>
          <p:nvPr/>
        </p:nvSpPr>
        <p:spPr>
          <a:xfrm>
            <a:off x="4185149" y="4480566"/>
            <a:ext cx="1771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Shopping Cidade Jardim</a:t>
            </a:r>
          </a:p>
          <a:p>
            <a:pPr>
              <a:defRPr/>
            </a:pP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/16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Buyer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Gazit</a:t>
            </a:r>
            <a:r>
              <a:rPr lang="pt-B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Globe</a:t>
            </a:r>
            <a:endParaRPr lang="pt-BR" sz="1200" b="1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39,159 m²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Price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R$ 1,242,424,242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Rate:  6.23%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7CE3E306-8B1C-4F0F-A81C-3471EF099B76}"/>
              </a:ext>
            </a:extLst>
          </p:cNvPr>
          <p:cNvSpPr txBox="1"/>
          <p:nvPr/>
        </p:nvSpPr>
        <p:spPr>
          <a:xfrm>
            <a:off x="6258230" y="4511344"/>
            <a:ext cx="16828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Birmann</a:t>
            </a: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21</a:t>
            </a:r>
          </a:p>
          <a:p>
            <a:pPr>
              <a:defRPr/>
            </a:pPr>
            <a:endParaRPr lang="pt-BR" sz="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/16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Buyer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GTIS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1,383m²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Price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R$11,500,000</a:t>
            </a:r>
          </a:p>
          <a:p>
            <a:pPr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 Rate: </a:t>
            </a: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7.98%</a:t>
            </a:r>
            <a:endParaRPr lang="pt-BR" sz="1200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="" xmlns:a16="http://schemas.microsoft.com/office/drawing/2014/main" id="{370587B0-1FA0-4AE9-BAD5-C11F3D1C3D9F}"/>
              </a:ext>
            </a:extLst>
          </p:cNvPr>
          <p:cNvSpPr txBox="1"/>
          <p:nvPr/>
        </p:nvSpPr>
        <p:spPr>
          <a:xfrm>
            <a:off x="8314155" y="4480566"/>
            <a:ext cx="1695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Cidade Jardim</a:t>
            </a:r>
          </a:p>
          <a:p>
            <a:pPr>
              <a:defRPr/>
            </a:pP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Jan/16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Buyer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Brookfield</a:t>
            </a:r>
            <a:endParaRPr lang="pt-BR" sz="1200" b="1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6,625,50 m²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Price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R$ 130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million</a:t>
            </a:r>
            <a:endParaRPr lang="pt-BR" sz="1200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Rate: 6.61%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="" xmlns:a16="http://schemas.microsoft.com/office/drawing/2014/main" id="{B0FC640D-473E-43A1-8451-4052809E2B9B}"/>
              </a:ext>
            </a:extLst>
          </p:cNvPr>
          <p:cNvSpPr txBox="1"/>
          <p:nvPr/>
        </p:nvSpPr>
        <p:spPr>
          <a:xfrm>
            <a:off x="10390158" y="4511344"/>
            <a:ext cx="16819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Galpão Palmares</a:t>
            </a:r>
          </a:p>
          <a:p>
            <a:pPr>
              <a:defRPr/>
            </a:pPr>
            <a:endParaRPr lang="pt-BR" sz="8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Jan/16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Buyer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Blackstone</a:t>
            </a:r>
            <a:endParaRPr lang="pt-BR" sz="1200" b="1" dirty="0">
              <a:solidFill>
                <a:prstClr val="black">
                  <a:lumMod val="85000"/>
                  <a:lumOff val="1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Sold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29,864 m²</a:t>
            </a:r>
          </a:p>
          <a:p>
            <a:pPr>
              <a:defRPr/>
            </a:pPr>
            <a:r>
              <a:rPr lang="pt-BR" sz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Price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R$ 65,236,490</a:t>
            </a:r>
          </a:p>
          <a:p>
            <a:pPr>
              <a:defRPr/>
            </a:pP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 Rate: </a:t>
            </a:r>
            <a:r>
              <a:rPr lang="pt-BR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8.65</a:t>
            </a:r>
            <a:r>
              <a:rPr lang="pt-BR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="" xmlns:a16="http://schemas.microsoft.com/office/drawing/2014/main" id="{425BC527-45F3-4AD0-BD86-2BA1397AF26B}"/>
              </a:ext>
            </a:extLst>
          </p:cNvPr>
          <p:cNvSpPr/>
          <p:nvPr/>
        </p:nvSpPr>
        <p:spPr>
          <a:xfrm>
            <a:off x="5334000" y="44976"/>
            <a:ext cx="6858000" cy="482236"/>
          </a:xfrm>
          <a:prstGeom prst="rect">
            <a:avLst/>
          </a:prstGeom>
          <a:solidFill>
            <a:srgbClr val="5B8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 TRANSACTIONS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B5FA096D-8967-4B42-9DB4-5C8590A2120B}"/>
              </a:ext>
            </a:extLst>
          </p:cNvPr>
          <p:cNvSpPr/>
          <p:nvPr/>
        </p:nvSpPr>
        <p:spPr>
          <a:xfrm>
            <a:off x="5334000" y="2463"/>
            <a:ext cx="6877573" cy="45719"/>
          </a:xfrm>
          <a:prstGeom prst="rect">
            <a:avLst/>
          </a:prstGeom>
          <a:solidFill>
            <a:srgbClr val="013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23" y="603148"/>
            <a:ext cx="4803030" cy="6109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827854" y="376833"/>
            <a:ext cx="31516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The Rest of Latin America</a:t>
            </a:r>
            <a:endParaRPr lang="en-US" sz="2000" b="1" dirty="0">
              <a:solidFill>
                <a:srgbClr val="01334E"/>
              </a:solidFill>
              <a:latin typeface="Source Sans Pro Regular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827854" y="761830"/>
            <a:ext cx="1024234" cy="2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tr-TR" altLang="en-US" sz="1500" dirty="0">
                <a:solidFill>
                  <a:srgbClr val="1A1919"/>
                </a:solidFill>
                <a:latin typeface="Open Sans Light" charset="0"/>
                <a:ea typeface="ＭＳ Ｐゴシック" charset="-128"/>
                <a:sym typeface="Open Sans Light" charset="0"/>
              </a:rPr>
              <a:t>LARES 2017</a:t>
            </a:r>
          </a:p>
        </p:txBody>
      </p:sp>
    </p:spTree>
    <p:extLst>
      <p:ext uri="{BB962C8B-B14F-4D97-AF65-F5344CB8AC3E}">
        <p14:creationId xmlns:p14="http://schemas.microsoft.com/office/powerpoint/2010/main" val="10252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57225" y="3034722"/>
            <a:ext cx="384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300" smtClean="0">
                <a:solidFill>
                  <a:srgbClr val="01334E"/>
                </a:solidFill>
                <a:latin typeface="Open Sans" charset="0"/>
                <a:ea typeface="Open Sans" charset="0"/>
                <a:cs typeface="Open Sans" charset="0"/>
              </a:rPr>
              <a:t>OBRIGADO!</a:t>
            </a:r>
            <a:endParaRPr lang="en-US" sz="3200" spc="300" dirty="0" smtClean="0">
              <a:solidFill>
                <a:srgbClr val="01334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8031" y="1520801"/>
            <a:ext cx="0" cy="3426685"/>
          </a:xfrm>
          <a:prstGeom prst="line">
            <a:avLst/>
          </a:prstGeom>
          <a:ln w="9525">
            <a:solidFill>
              <a:srgbClr val="003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693606" y="2147929"/>
            <a:ext cx="2804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334E"/>
                </a:solidFill>
                <a:latin typeface="Source Sans Pro Regular" charset="0"/>
              </a:rPr>
              <a:t>Jay Marling</a:t>
            </a:r>
          </a:p>
          <a:p>
            <a:r>
              <a:rPr lang="en-US" dirty="0" err="1">
                <a:solidFill>
                  <a:srgbClr val="01334E"/>
                </a:solidFill>
                <a:latin typeface="Source Sans Pro Regular" charset="0"/>
              </a:rPr>
              <a:t>jmarling@capright.com</a:t>
            </a:r>
            <a:endParaRPr lang="en-US" dirty="0">
              <a:solidFill>
                <a:srgbClr val="01334E"/>
              </a:solidFill>
              <a:latin typeface="Source Sans Pro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3606" y="3964529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>www.siila.com.br</a:t>
            </a:r>
          </a:p>
          <a:p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>contato@siila.com.br</a:t>
            </a:r>
            <a:endParaRPr lang="en-US" dirty="0">
              <a:solidFill>
                <a:srgbClr val="01334E"/>
              </a:solidFill>
              <a:latin typeface="Source Sans Pro Regular" charset="0"/>
            </a:endParaRPr>
          </a:p>
        </p:txBody>
      </p:sp>
      <p:pic>
        <p:nvPicPr>
          <p:cNvPr id="11" name="Picture 2" descr="C:\Users\jmarling\Box Sync\jaymarling\Desktop\Capright_newlogo+tag_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94" y="1944045"/>
            <a:ext cx="2241792" cy="10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Agrupar 43">
            <a:extLst>
              <a:ext uri="{FF2B5EF4-FFF2-40B4-BE49-F238E27FC236}">
                <a16:creationId xmlns="" xmlns:a16="http://schemas.microsoft.com/office/drawing/2014/main" id="{47DC64F2-5F8E-4F82-88BB-4A61726269F1}"/>
              </a:ext>
            </a:extLst>
          </p:cNvPr>
          <p:cNvGrpSpPr/>
          <p:nvPr/>
        </p:nvGrpSpPr>
        <p:grpSpPr>
          <a:xfrm>
            <a:off x="1181194" y="3894678"/>
            <a:ext cx="2279642" cy="786031"/>
            <a:chOff x="915987" y="-3190876"/>
            <a:chExt cx="7553325" cy="2457451"/>
          </a:xfrm>
        </p:grpSpPr>
        <p:sp>
          <p:nvSpPr>
            <p:cNvPr id="13" name="Retângulo 44">
              <a:extLst>
                <a:ext uri="{FF2B5EF4-FFF2-40B4-BE49-F238E27FC236}">
                  <a16:creationId xmlns="" xmlns:a16="http://schemas.microsoft.com/office/drawing/2014/main" id="{037F7EF9-5B0F-40DD-8EE5-3A5F309A6701}"/>
                </a:ext>
              </a:extLst>
            </p:cNvPr>
            <p:cNvSpPr/>
            <p:nvPr/>
          </p:nvSpPr>
          <p:spPr>
            <a:xfrm>
              <a:off x="5000624" y="-3101975"/>
              <a:ext cx="3343276" cy="1467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ource Sans Pro Regular" charset="0"/>
              </a:endParaRPr>
            </a:p>
          </p:txBody>
        </p:sp>
        <p:pic>
          <p:nvPicPr>
            <p:cNvPr id="14" name="Imagem 45">
              <a:extLst>
                <a:ext uri="{FF2B5EF4-FFF2-40B4-BE49-F238E27FC236}">
                  <a16:creationId xmlns="" xmlns:a16="http://schemas.microsoft.com/office/drawing/2014/main" id="{0830415A-74A6-4B0F-A27D-FE3A9A46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25893" r="5427" b="28036"/>
            <a:stretch/>
          </p:blipFill>
          <p:spPr>
            <a:xfrm>
              <a:off x="915987" y="-3190876"/>
              <a:ext cx="7553325" cy="2457451"/>
            </a:xfrm>
            <a:prstGeom prst="rect">
              <a:avLst/>
            </a:prstGeom>
          </p:spPr>
        </p:pic>
      </p:grpSp>
      <p:pic>
        <p:nvPicPr>
          <p:cNvPr id="15" name="Imagem 4">
            <a:extLst>
              <a:ext uri="{FF2B5EF4-FFF2-40B4-BE49-F238E27FC236}">
                <a16:creationId xmlns="" xmlns:a16="http://schemas.microsoft.com/office/drawing/2014/main" id="{A62FC8DF-BF10-4CC1-95DC-F9FE12A6C1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12187" r="1919" b="15268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8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risto-redentor--rio-de-janeiro.jpg"/>
          <p:cNvPicPr>
            <a:picLocks noChangeAspect="1"/>
          </p:cNvPicPr>
          <p:nvPr/>
        </p:nvPicPr>
        <p:blipFill rotWithShape="1">
          <a:blip r:embed="rId2"/>
          <a:srcRect l="1891" t="8533" r="1227"/>
          <a:stretch/>
        </p:blipFill>
        <p:spPr bwMode="auto">
          <a:xfrm>
            <a:off x="-63374" y="-773940"/>
            <a:ext cx="12394194" cy="792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15" name="Rectangle 14"/>
          <p:cNvSpPr>
            <a:spLocks/>
          </p:cNvSpPr>
          <p:nvPr/>
        </p:nvSpPr>
        <p:spPr bwMode="auto">
          <a:xfrm>
            <a:off x="289711" y="108201"/>
            <a:ext cx="8563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3400" b="1" dirty="0" smtClean="0">
                <a:solidFill>
                  <a:schemeClr val="bg1"/>
                </a:solidFill>
                <a:latin typeface="Source Sans Pro Regular" charset="0"/>
              </a:rPr>
              <a:t>Advantage: </a:t>
            </a:r>
            <a:r>
              <a:rPr lang="en-US" sz="3400" b="1" dirty="0">
                <a:solidFill>
                  <a:schemeClr val="bg1"/>
                </a:solidFill>
                <a:latin typeface="Source Sans Pro Regular" charset="0"/>
              </a:rPr>
              <a:t>All the ingredients for growth</a:t>
            </a:r>
          </a:p>
        </p:txBody>
      </p:sp>
      <p:pic>
        <p:nvPicPr>
          <p:cNvPr id="4" name="Picture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9" y="835375"/>
            <a:ext cx="1158843" cy="58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2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27854" y="1547118"/>
            <a:ext cx="660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1334E"/>
                </a:solidFill>
                <a:latin typeface="Source Sans Pro Regular" charset="0"/>
                <a:cs typeface="Source Sans Pro Regular" charset="0"/>
              </a:rPr>
              <a:t>POPULATION DISTRIBUTION </a:t>
            </a:r>
            <a:endParaRPr lang="en-US" sz="2200" b="1" dirty="0">
              <a:solidFill>
                <a:srgbClr val="01334E"/>
              </a:solidFill>
              <a:latin typeface="Source Sans Pro Regular" charset="0"/>
              <a:cs typeface="Source Sans Pro Regular" charset="0"/>
            </a:endParaRPr>
          </a:p>
        </p:txBody>
      </p:sp>
      <p:pic>
        <p:nvPicPr>
          <p:cNvPr id="16" name="Picture 15" descr="br-20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854" y="2403669"/>
            <a:ext cx="5023300" cy="21671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jmarling\Desktop\us-20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42" y="2404106"/>
            <a:ext cx="5150279" cy="216091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903113" y="4780230"/>
            <a:ext cx="502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1334E"/>
                </a:solidFill>
                <a:latin typeface="Source Sans Pro Regular" charset="0"/>
              </a:rPr>
              <a:t>BRAZIL</a:t>
            </a:r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/>
            </a:r>
            <a:br>
              <a:rPr lang="en-US" dirty="0" smtClean="0">
                <a:solidFill>
                  <a:srgbClr val="01334E"/>
                </a:solidFill>
                <a:latin typeface="Source Sans Pro Regular" charset="0"/>
              </a:rPr>
            </a:br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>Young Population: </a:t>
            </a:r>
          </a:p>
          <a:p>
            <a:pPr algn="ctr"/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>Tremendous growth potential</a:t>
            </a:r>
            <a:endParaRPr lang="en-US" dirty="0">
              <a:solidFill>
                <a:srgbClr val="01334E"/>
              </a:solidFill>
              <a:latin typeface="Source Sans Pro Regula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3842" y="4780230"/>
            <a:ext cx="502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1334E"/>
                </a:solidFill>
                <a:latin typeface="Source Sans Pro Regular" charset="0"/>
              </a:rPr>
              <a:t>USA</a:t>
            </a:r>
          </a:p>
          <a:p>
            <a:pPr algn="ctr"/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>Aging Population:</a:t>
            </a:r>
          </a:p>
          <a:p>
            <a:pPr algn="ctr"/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>Limited growth potential</a:t>
            </a:r>
            <a:endParaRPr lang="en-US" dirty="0">
              <a:solidFill>
                <a:srgbClr val="01334E"/>
              </a:solidFill>
              <a:latin typeface="Source Sans Pro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827854" y="424585"/>
            <a:ext cx="41694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Advantage: Favorable </a:t>
            </a:r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Demographics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827854" y="761830"/>
            <a:ext cx="1024234" cy="2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tr-TR" altLang="en-US" sz="1500" dirty="0">
                <a:solidFill>
                  <a:srgbClr val="1A1919"/>
                </a:solidFill>
                <a:latin typeface="Open Sans Light" charset="0"/>
                <a:ea typeface="ＭＳ Ｐゴシック" charset="-128"/>
                <a:sym typeface="Open Sans Light" charset="0"/>
              </a:rPr>
              <a:t>LARES 2017</a:t>
            </a:r>
          </a:p>
        </p:txBody>
      </p:sp>
    </p:spTree>
    <p:extLst>
      <p:ext uri="{BB962C8B-B14F-4D97-AF65-F5344CB8AC3E}">
        <p14:creationId xmlns:p14="http://schemas.microsoft.com/office/powerpoint/2010/main" val="80413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tolia_14618229_X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1892" y="-2613136"/>
            <a:ext cx="3619341" cy="1818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Fotolia_27967527_X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4602" y="-2483827"/>
            <a:ext cx="3582401" cy="188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NEW_GRAPH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854" y="1685445"/>
            <a:ext cx="5298573" cy="41300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http://content.barchart.com/genericapi/cache/48fae69c85a713c3dad87acf6bbe304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97" y="1462717"/>
            <a:ext cx="2891648" cy="1794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/>
          <p:nvPr/>
        </p:nvPicPr>
        <p:blipFill rotWithShape="1">
          <a:blip r:embed="rId7"/>
          <a:srcRect l="24107" t="32473" r="36816" b="32404"/>
          <a:stretch/>
        </p:blipFill>
        <p:spPr bwMode="auto">
          <a:xfrm>
            <a:off x="7090897" y="3915349"/>
            <a:ext cx="2913067" cy="190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 bwMode="auto">
          <a:xfrm>
            <a:off x="827854" y="424585"/>
            <a:ext cx="65113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Advantage: 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Tremendous Abundance of Natural </a:t>
            </a:r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R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esources</a:t>
            </a:r>
            <a:endParaRPr lang="en-US" sz="2000" b="1" dirty="0">
              <a:solidFill>
                <a:srgbClr val="01334E"/>
              </a:solidFill>
              <a:latin typeface="Source Sans Pro Regular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827854" y="761830"/>
            <a:ext cx="1024234" cy="2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tr-TR" altLang="en-US" sz="1500" dirty="0">
                <a:solidFill>
                  <a:srgbClr val="1A1919"/>
                </a:solidFill>
                <a:latin typeface="Open Sans Light" charset="0"/>
                <a:ea typeface="ＭＳ Ｐゴシック" charset="-128"/>
                <a:sym typeface="Open Sans Light" charset="0"/>
              </a:rPr>
              <a:t>LARES 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9275" y="109338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1334E"/>
                </a:solidFill>
                <a:latin typeface="Source Sans Pro" charset="0"/>
                <a:ea typeface="Source Sans Pro" charset="0"/>
                <a:cs typeface="Source Sans Pro" charset="0"/>
              </a:rPr>
              <a:t>Price of Oil</a:t>
            </a:r>
            <a:endParaRPr lang="en-US" dirty="0">
              <a:solidFill>
                <a:srgbClr val="01334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7006" y="354601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1334E"/>
                </a:solidFill>
                <a:latin typeface="Source Sans Pro" charset="0"/>
                <a:ea typeface="Source Sans Pro" charset="0"/>
                <a:cs typeface="Source Sans Pro" charset="0"/>
              </a:rPr>
              <a:t>Brazilian Real / US Dollar</a:t>
            </a:r>
            <a:endParaRPr lang="en-US" dirty="0">
              <a:solidFill>
                <a:srgbClr val="01334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rittgillette.com/images/global_map.jpg"/>
          <p:cNvPicPr>
            <a:picLocks noChangeAspect="1" noChangeArrowheads="1"/>
          </p:cNvPicPr>
          <p:nvPr/>
        </p:nvPicPr>
        <p:blipFill>
          <a:blip r:embed="rId3" cstate="print">
            <a:alphaModFix amt="5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74364" y="647420"/>
            <a:ext cx="8229600" cy="347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Arrow Connector 17"/>
          <p:cNvCxnSpPr>
            <a:stCxn id="13" idx="5"/>
          </p:cNvCxnSpPr>
          <p:nvPr/>
        </p:nvCxnSpPr>
        <p:spPr>
          <a:xfrm rot="16200000" flipH="1">
            <a:off x="3628099" y="2424953"/>
            <a:ext cx="1194199" cy="584732"/>
          </a:xfrm>
          <a:prstGeom prst="straightConnector1">
            <a:avLst/>
          </a:prstGeom>
          <a:ln w="44450" cap="rnd">
            <a:solidFill>
              <a:schemeClr val="accent3"/>
            </a:solidFill>
            <a:prstDash val="sysDash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3692064" y="2361919"/>
            <a:ext cx="635000" cy="203200"/>
          </a:xfrm>
          <a:prstGeom prst="straightConnector1">
            <a:avLst/>
          </a:prstGeom>
          <a:ln w="44450" cap="rnd">
            <a:solidFill>
              <a:schemeClr val="accent3"/>
            </a:solidFill>
            <a:prstDash val="sysDash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3"/>
          </p:cNvCxnSpPr>
          <p:nvPr/>
        </p:nvCxnSpPr>
        <p:spPr>
          <a:xfrm rot="5400000">
            <a:off x="3499516" y="2223872"/>
            <a:ext cx="432198" cy="224897"/>
          </a:xfrm>
          <a:prstGeom prst="straightConnector1">
            <a:avLst/>
          </a:prstGeom>
          <a:ln w="44450" cap="rnd">
            <a:solidFill>
              <a:schemeClr val="accent3"/>
            </a:solidFill>
            <a:prstDash val="sysDash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6"/>
          </p:cNvCxnSpPr>
          <p:nvPr/>
        </p:nvCxnSpPr>
        <p:spPr>
          <a:xfrm flipV="1">
            <a:off x="3954531" y="1952344"/>
            <a:ext cx="3352800" cy="128588"/>
          </a:xfrm>
          <a:prstGeom prst="straightConnector1">
            <a:avLst/>
          </a:prstGeom>
          <a:ln w="44450" cap="rnd">
            <a:solidFill>
              <a:schemeClr val="accent2"/>
            </a:solidFill>
            <a:prstDash val="sysDash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3" idx="6"/>
          </p:cNvCxnSpPr>
          <p:nvPr/>
        </p:nvCxnSpPr>
        <p:spPr>
          <a:xfrm>
            <a:off x="3954532" y="2080933"/>
            <a:ext cx="3204633" cy="524827"/>
          </a:xfrm>
          <a:prstGeom prst="straightConnector1">
            <a:avLst/>
          </a:prstGeom>
          <a:ln w="44450" cap="rnd">
            <a:solidFill>
              <a:schemeClr val="accent2"/>
            </a:solidFill>
            <a:prstDash val="sysDash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3" idx="2"/>
          </p:cNvCxnSpPr>
          <p:nvPr/>
        </p:nvCxnSpPr>
        <p:spPr>
          <a:xfrm rot="10800000">
            <a:off x="1875967" y="1942821"/>
            <a:ext cx="1930397" cy="138113"/>
          </a:xfrm>
          <a:prstGeom prst="straightConnector1">
            <a:avLst/>
          </a:prstGeom>
          <a:ln w="44450" cap="rnd">
            <a:solidFill>
              <a:schemeClr val="accent2"/>
            </a:solidFill>
            <a:prstDash val="sysDash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8073564" y="1790419"/>
            <a:ext cx="1727200" cy="457200"/>
          </a:xfrm>
          <a:prstGeom prst="straightConnector1">
            <a:avLst/>
          </a:prstGeom>
          <a:ln w="44450" cap="rnd">
            <a:solidFill>
              <a:schemeClr val="accent2"/>
            </a:solidFill>
            <a:prstDash val="sysDash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07016"/>
              </p:ext>
            </p:extLst>
          </p:nvPr>
        </p:nvGraphicFramePr>
        <p:xfrm>
          <a:off x="620884" y="4435853"/>
          <a:ext cx="10912596" cy="1222705"/>
        </p:xfrm>
        <a:graphic>
          <a:graphicData uri="http://schemas.openxmlformats.org/drawingml/2006/table">
            <a:tbl>
              <a:tblPr/>
              <a:tblGrid>
                <a:gridCol w="1655708"/>
                <a:gridCol w="1787407"/>
                <a:gridCol w="1505185"/>
                <a:gridCol w="376297"/>
                <a:gridCol w="1826919"/>
                <a:gridCol w="2180635"/>
                <a:gridCol w="1580445"/>
              </a:tblGrid>
              <a:tr h="27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cap="all" dirty="0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Route</a:t>
                      </a:r>
                      <a:endParaRPr lang="en-US" sz="1200" b="1" i="0" u="none" strike="noStrike" cap="all" dirty="0">
                        <a:solidFill>
                          <a:schemeClr val="bg1"/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cap="all" dirty="0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Flight Time</a:t>
                      </a:r>
                      <a:endParaRPr lang="en-US" sz="1200" b="1" i="0" u="none" strike="noStrike" cap="all" dirty="0">
                        <a:solidFill>
                          <a:schemeClr val="bg1"/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all" dirty="0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TIME CHANGE</a:t>
                      </a:r>
                      <a:endParaRPr lang="en-US" sz="1200" b="1" i="0" u="none" strike="noStrike" cap="all" dirty="0">
                        <a:solidFill>
                          <a:schemeClr val="bg1"/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cap="all" dirty="0">
                          <a:solidFill>
                            <a:srgbClr val="000000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 </a:t>
                      </a:r>
                    </a:p>
                  </a:txBody>
                  <a:tcPr marL="12192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cap="all" dirty="0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Route</a:t>
                      </a:r>
                      <a:endParaRPr lang="en-US" sz="1200" b="1" i="0" u="none" strike="noStrike" cap="all" dirty="0">
                        <a:solidFill>
                          <a:schemeClr val="bg1"/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cap="all" dirty="0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Flight</a:t>
                      </a:r>
                      <a:r>
                        <a:rPr lang="en-US" sz="1200" b="1" i="0" u="none" strike="noStrike" cap="all" baseline="0" dirty="0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time</a:t>
                      </a:r>
                      <a:endParaRPr lang="en-US" sz="1200" b="1" i="0" u="none" strike="noStrike" cap="all" dirty="0">
                        <a:solidFill>
                          <a:schemeClr val="bg1"/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cap="all" dirty="0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TIME </a:t>
                      </a:r>
                      <a:r>
                        <a:rPr lang="en-US" sz="1200" b="1" i="0" u="none" strike="noStrike" kern="1200" cap="all" dirty="0" err="1" smtClean="0">
                          <a:solidFill>
                            <a:schemeClr val="bg1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CHaNge</a:t>
                      </a:r>
                      <a:endParaRPr lang="en-US" sz="1200" b="1" i="0" u="none" strike="noStrike" kern="1200" cap="all" dirty="0">
                        <a:solidFill>
                          <a:schemeClr val="bg1"/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1514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Chicago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to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Beijing</a:t>
                      </a:r>
                      <a:endParaRPr lang="en-US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13</a:t>
                      </a:r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14</a:t>
                      </a:r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 </a:t>
                      </a: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Chicago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to </a:t>
                      </a:r>
                      <a:r>
                        <a:rPr lang="en-US" sz="12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São Paulo</a:t>
                      </a: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11</a:t>
                      </a:r>
                      <a:r>
                        <a:rPr lang="en-US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2 - 4 </a:t>
                      </a:r>
                      <a:r>
                        <a:rPr lang="en-US" sz="1200" b="0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5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Chicago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to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Delhi</a:t>
                      </a:r>
                      <a:endParaRPr lang="en-US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22</a:t>
                      </a:r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12</a:t>
                      </a:r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 </a:t>
                      </a: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Chicago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to</a:t>
                      </a:r>
                      <a:r>
                        <a:rPr lang="en-US" sz="1200" b="0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México City</a:t>
                      </a:r>
                      <a:endParaRPr lang="en-US" sz="12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5</a:t>
                      </a:r>
                      <a:r>
                        <a:rPr lang="en-US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-----</a:t>
                      </a:r>
                      <a:endParaRPr lang="en-US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5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Chicago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to</a:t>
                      </a:r>
                      <a:r>
                        <a:rPr lang="en-US" sz="1200" b="1" i="0" u="none" strike="noStrik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Moscow</a:t>
                      </a:r>
                      <a:endParaRPr lang="en-US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15</a:t>
                      </a:r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10</a:t>
                      </a:r>
                      <a:r>
                        <a:rPr lang="en-US" sz="1200" b="0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 </a:t>
                      </a: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Chicago </a:t>
                      </a:r>
                      <a:r>
                        <a:rPr lang="en-US" sz="1200" b="0" i="0" u="none" strike="noStrike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to </a:t>
                      </a:r>
                      <a:r>
                        <a:rPr lang="en-US" sz="1200" b="1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Bogotá</a:t>
                      </a:r>
                      <a:endParaRPr lang="en-US" sz="12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6</a:t>
                      </a:r>
                      <a:r>
                        <a:rPr lang="en-US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hours</a:t>
                      </a:r>
                      <a:endParaRPr lang="en-US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  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1 </a:t>
                      </a:r>
                      <a:r>
                        <a:rPr lang="en-US" sz="1200" b="0" i="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Source Sans Pro" charset="0"/>
                          <a:ea typeface="Source Sans Pro" charset="0"/>
                          <a:cs typeface="Source Sans Pro" charset="0"/>
                        </a:rPr>
                        <a:t>hour</a:t>
                      </a:r>
                      <a:endParaRPr lang="en-US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Source Sans Pro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1920" marR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3806365" y="2025370"/>
            <a:ext cx="148167" cy="1111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 Regular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16" name="Rectangle 15"/>
          <p:cNvSpPr>
            <a:spLocks/>
          </p:cNvSpPr>
          <p:nvPr/>
        </p:nvSpPr>
        <p:spPr bwMode="auto">
          <a:xfrm>
            <a:off x="827854" y="424585"/>
            <a:ext cx="3930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Advantage: 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Favorable Flight Times</a:t>
            </a:r>
            <a:endParaRPr lang="en-US" sz="2000" b="1" dirty="0">
              <a:solidFill>
                <a:srgbClr val="01334E"/>
              </a:solidFill>
              <a:latin typeface="Source Sans Pro Regular" charset="0"/>
            </a:endParaRP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827854" y="761830"/>
            <a:ext cx="1024234" cy="2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tr-TR" altLang="en-US" sz="1500" dirty="0">
                <a:solidFill>
                  <a:srgbClr val="1A1919"/>
                </a:solidFill>
                <a:latin typeface="Open Sans Light" charset="0"/>
                <a:ea typeface="ＭＳ Ｐゴシック" charset="-128"/>
                <a:sym typeface="Open Sans Light" charset="0"/>
              </a:rPr>
              <a:t>LARES 2017</a:t>
            </a:r>
          </a:p>
        </p:txBody>
      </p:sp>
    </p:spTree>
    <p:extLst>
      <p:ext uri="{BB962C8B-B14F-4D97-AF65-F5344CB8AC3E}">
        <p14:creationId xmlns:p14="http://schemas.microsoft.com/office/powerpoint/2010/main" val="978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431" cy="68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9062"/>
            <a:ext cx="12192000" cy="6858000"/>
          </a:xfrm>
          <a:prstGeom prst="rect">
            <a:avLst/>
          </a:prstGeom>
          <a:solidFill>
            <a:srgbClr val="01334E">
              <a:alpha val="83000"/>
            </a:srgb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796317" y="381305"/>
            <a:ext cx="10609636" cy="238880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3000" b="0" cap="none" spc="0" baseline="0">
                <a:solidFill>
                  <a:schemeClr val="accent1"/>
                </a:solidFill>
                <a:latin typeface="Source Sans Pro Light" pitchFamily="34" charset="0"/>
                <a:ea typeface="Open Sans Light" pitchFamily="34" charset="0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Source Sans Pro Regular" charset="0"/>
              </a:rPr>
              <a:t>Disadvantage: </a:t>
            </a:r>
            <a:r>
              <a:rPr lang="en-US" sz="4400" b="1" dirty="0" smtClean="0">
                <a:solidFill>
                  <a:schemeClr val="bg1"/>
                </a:solidFill>
                <a:latin typeface="Source Sans Pro Regular" charset="0"/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latin typeface="Source Sans Pro Regular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Source Sans Pro Regular" charset="0"/>
              </a:rPr>
              <a:t>Not </a:t>
            </a:r>
            <a:r>
              <a:rPr lang="en-US" sz="4400" dirty="0">
                <a:solidFill>
                  <a:schemeClr val="bg1"/>
                </a:solidFill>
                <a:latin typeface="Source Sans Pro Regular" charset="0"/>
              </a:rPr>
              <a:t>Investing in the Future</a:t>
            </a:r>
          </a:p>
        </p:txBody>
      </p:sp>
      <p:pic>
        <p:nvPicPr>
          <p:cNvPr id="12" name="Picture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03" y="2770111"/>
            <a:ext cx="1207664" cy="68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56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46375" y="5593760"/>
            <a:ext cx="785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1334E"/>
                </a:solidFill>
                <a:latin typeface="Source Sans Pro Regular" charset="0"/>
              </a:rPr>
              <a:t>In Brazil, 20 to 30 percent of the population lives below the poverty line.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32553" y="1161760"/>
            <a:ext cx="9247131" cy="4157092"/>
            <a:chOff x="1704673" y="603475"/>
            <a:chExt cx="9247131" cy="4157092"/>
          </a:xfrm>
        </p:grpSpPr>
        <p:pic>
          <p:nvPicPr>
            <p:cNvPr id="9" name="Picture 8" descr="Daily_life_on_the_streets_of_the_favelas_-_every_day_4_or_5_children_are_killed.jpg"/>
            <p:cNvPicPr>
              <a:picLocks noChangeAspect="1"/>
            </p:cNvPicPr>
            <p:nvPr/>
          </p:nvPicPr>
          <p:blipFill>
            <a:blip r:embed="rId3" cstate="print"/>
            <a:srcRect l="31736"/>
            <a:stretch>
              <a:fillRect/>
            </a:stretch>
          </p:blipFill>
          <p:spPr>
            <a:xfrm>
              <a:off x="8117672" y="603475"/>
              <a:ext cx="2834132" cy="41570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aphicFrame>
          <p:nvGraphicFramePr>
            <p:cNvPr id="14" name="Chart 13"/>
            <p:cNvGraphicFramePr/>
            <p:nvPr>
              <p:extLst>
                <p:ext uri="{D42A27DB-BD31-4B8C-83A1-F6EECF244321}">
                  <p14:modId xmlns:p14="http://schemas.microsoft.com/office/powerpoint/2010/main" val="663880942"/>
                </p:ext>
              </p:extLst>
            </p:nvPr>
          </p:nvGraphicFramePr>
          <p:xfrm>
            <a:off x="1704673" y="645766"/>
            <a:ext cx="6159260" cy="4114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827854" y="376833"/>
            <a:ext cx="42383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Disadvantage: Socio-Economic Issues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827854" y="761830"/>
            <a:ext cx="1024234" cy="2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tr-TR" altLang="en-US" sz="1500" dirty="0">
                <a:solidFill>
                  <a:srgbClr val="1A1919"/>
                </a:solidFill>
                <a:latin typeface="Open Sans Light" charset="0"/>
                <a:ea typeface="ＭＳ Ｐゴシック" charset="-128"/>
                <a:sym typeface="Open Sans Light" charset="0"/>
              </a:rPr>
              <a:t>LARES 2017</a:t>
            </a:r>
          </a:p>
        </p:txBody>
      </p:sp>
    </p:spTree>
    <p:extLst>
      <p:ext uri="{BB962C8B-B14F-4D97-AF65-F5344CB8AC3E}">
        <p14:creationId xmlns:p14="http://schemas.microsoft.com/office/powerpoint/2010/main" val="9916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7854" y="1474840"/>
            <a:ext cx="10410033" cy="4011560"/>
            <a:chOff x="950926" y="1672475"/>
            <a:chExt cx="9667531" cy="3725433"/>
          </a:xfrm>
        </p:grpSpPr>
        <p:pic>
          <p:nvPicPr>
            <p:cNvPr id="4098" name="Picture 2" descr="Image result for traffic congestion sao paulo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1" r="15669"/>
            <a:stretch/>
          </p:blipFill>
          <p:spPr bwMode="auto">
            <a:xfrm>
              <a:off x="6893024" y="1672475"/>
              <a:ext cx="3725433" cy="37254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0" name="Picture 4" descr="Image result for packed commuter car brazil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0" r="12750"/>
            <a:stretch/>
          </p:blipFill>
          <p:spPr bwMode="auto">
            <a:xfrm>
              <a:off x="4921823" y="3672171"/>
              <a:ext cx="1725737" cy="17257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2" name="Picture 6" descr="Image result for favela electricity brazil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7" t="742" r="6845" b="-742"/>
            <a:stretch/>
          </p:blipFill>
          <p:spPr bwMode="auto">
            <a:xfrm>
              <a:off x="950926" y="1672475"/>
              <a:ext cx="3725433" cy="37254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4" name="Picture 8" descr="Related imag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4" r="23220"/>
            <a:stretch/>
          </p:blipFill>
          <p:spPr bwMode="auto">
            <a:xfrm>
              <a:off x="4921823" y="1672475"/>
              <a:ext cx="1725737" cy="17257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964" y="5970694"/>
            <a:ext cx="1396853" cy="515257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 bwMode="auto">
          <a:xfrm>
            <a:off x="827854" y="376833"/>
            <a:ext cx="41597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Disadvantage: 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Lack </a:t>
            </a:r>
            <a:r>
              <a:rPr lang="en-US" sz="2000" b="1" dirty="0">
                <a:solidFill>
                  <a:srgbClr val="01334E"/>
                </a:solidFill>
                <a:latin typeface="Source Sans Pro Regular" charset="0"/>
              </a:rPr>
              <a:t>of </a:t>
            </a:r>
            <a:r>
              <a:rPr lang="en-US" sz="2000" b="1" dirty="0" smtClean="0">
                <a:solidFill>
                  <a:srgbClr val="01334E"/>
                </a:solidFill>
                <a:latin typeface="Source Sans Pro Regular" charset="0"/>
              </a:rPr>
              <a:t>Infrastructure</a:t>
            </a:r>
            <a:endParaRPr lang="en-US" sz="2000" b="1" dirty="0">
              <a:solidFill>
                <a:srgbClr val="01334E"/>
              </a:solidFill>
              <a:latin typeface="Source Sans Pro Regular" charset="0"/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827854" y="761830"/>
            <a:ext cx="1024234" cy="2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1pPr>
            <a:lvl2pPr marL="742950" indent="-28575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2pPr>
            <a:lvl3pPr marL="11430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3pPr>
            <a:lvl4pPr marL="16002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4pPr>
            <a:lvl5pPr marL="2057400" indent="-228600" eaLnBrk="0" hangingPunct="0"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Gill Sans" charset="0"/>
                <a:ea typeface="Heiti SC Light" charset="-122"/>
                <a:sym typeface="Gill Sans" charset="0"/>
              </a:defRPr>
            </a:lvl9pPr>
          </a:lstStyle>
          <a:p>
            <a:pPr eaLnBrk="1" hangingPunct="1"/>
            <a:r>
              <a:rPr lang="tr-TR" altLang="en-US" sz="1500" dirty="0">
                <a:solidFill>
                  <a:srgbClr val="1A1919"/>
                </a:solidFill>
                <a:latin typeface="Open Sans Light" charset="0"/>
                <a:ea typeface="ＭＳ Ｐゴシック" charset="-128"/>
                <a:sym typeface="Open Sans Light" charset="0"/>
              </a:rPr>
              <a:t>LARES 2017</a:t>
            </a:r>
          </a:p>
        </p:txBody>
      </p:sp>
    </p:spTree>
    <p:extLst>
      <p:ext uri="{BB962C8B-B14F-4D97-AF65-F5344CB8AC3E}">
        <p14:creationId xmlns:p14="http://schemas.microsoft.com/office/powerpoint/2010/main" val="37137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2973</TotalTime>
  <Words>594</Words>
  <Application>Microsoft Office PowerPoint</Application>
  <PresentationFormat>Custom</PresentationFormat>
  <Paragraphs>189</Paragraphs>
  <Slides>23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Vieira</dc:creator>
  <cp:lastModifiedBy>Jay Marling</cp:lastModifiedBy>
  <cp:revision>142</cp:revision>
  <dcterms:created xsi:type="dcterms:W3CDTF">2017-08-21T13:08:35Z</dcterms:created>
  <dcterms:modified xsi:type="dcterms:W3CDTF">2017-09-13T19:59:30Z</dcterms:modified>
</cp:coreProperties>
</file>